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0" r:id="rId1"/>
    <p:sldMasterId id="2147483673" r:id="rId2"/>
    <p:sldMasterId id="2147483704" r:id="rId3"/>
  </p:sldMasterIdLst>
  <p:notesMasterIdLst>
    <p:notesMasterId r:id="rId23"/>
  </p:notesMasterIdLst>
  <p:sldIdLst>
    <p:sldId id="258" r:id="rId4"/>
    <p:sldId id="303" r:id="rId5"/>
    <p:sldId id="266" r:id="rId6"/>
    <p:sldId id="267" r:id="rId7"/>
    <p:sldId id="268" r:id="rId8"/>
    <p:sldId id="270" r:id="rId9"/>
    <p:sldId id="298" r:id="rId10"/>
    <p:sldId id="299" r:id="rId11"/>
    <p:sldId id="273" r:id="rId12"/>
    <p:sldId id="274" r:id="rId13"/>
    <p:sldId id="275" r:id="rId14"/>
    <p:sldId id="287" r:id="rId15"/>
    <p:sldId id="277" r:id="rId16"/>
    <p:sldId id="300" r:id="rId17"/>
    <p:sldId id="301" r:id="rId18"/>
    <p:sldId id="292" r:id="rId19"/>
    <p:sldId id="293" r:id="rId20"/>
    <p:sldId id="296" r:id="rId21"/>
    <p:sldId id="297" r:id="rId22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F6F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7" autoAdjust="0"/>
    <p:restoredTop sz="99645" autoAdjust="0"/>
  </p:normalViewPr>
  <p:slideViewPr>
    <p:cSldViewPr snapToGrid="0">
      <p:cViewPr varScale="1">
        <p:scale>
          <a:sx n="55" d="100"/>
          <a:sy n="55" d="100"/>
        </p:scale>
        <p:origin x="108" y="5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D9AA1-C541-4E62-87A5-3445A943688F}" type="datetimeFigureOut">
              <a:rPr lang="en-US" smtClean="0"/>
              <a:t>6/19/2024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0692BC-95CD-49EB-A80F-61093A97EB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322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1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1.bin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2.bin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3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3.bin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6.bin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7.bin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8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8.bin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9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9.bin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0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0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4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5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705179-D54C-4DF2-9593-0CC575370DE1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4516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30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6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5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A59978-CED7-4DB7-A16B-1B08BF5C4A0A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5668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54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5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7741AA-2A09-4BB9-BF97-A1687891A611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68869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78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5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953F216-4239-4909-ACC1-9ADCA1C416C9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381434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98386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26232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696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44568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26353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44716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2504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8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5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9FB038-8264-4283-AEC2-60FC221556BA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51452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33720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79577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36653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4844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3748347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39677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190228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267916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604768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4613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62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5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9E3DC23-AA3E-408A-9236-DBAB42FCE94E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126498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226082-FF36-41EB-9C07-F6F93B54EE83}" type="slidenum">
              <a:rPr lang="en-US" smtClean="0">
                <a:solidFill>
                  <a:srgbClr val="146194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13712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226082-FF36-41EB-9C07-F6F93B54EE83}" type="slidenum">
              <a:rPr lang="en-US" smtClean="0">
                <a:solidFill>
                  <a:srgbClr val="146194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57363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226082-FF36-41EB-9C07-F6F93B54EE83}" type="slidenum">
              <a:rPr lang="en-US" smtClean="0">
                <a:solidFill>
                  <a:srgbClr val="146194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64523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226082-FF36-41EB-9C07-F6F93B54EE83}" type="slidenum">
              <a:rPr lang="en-US" smtClean="0">
                <a:solidFill>
                  <a:srgbClr val="146194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14580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226082-FF36-41EB-9C07-F6F93B54EE83}" type="slidenum">
              <a:rPr lang="en-US" smtClean="0">
                <a:solidFill>
                  <a:srgbClr val="146194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52825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226082-FF36-41EB-9C07-F6F93B54EE83}" type="slidenum">
              <a:rPr lang="en-US" smtClean="0">
                <a:solidFill>
                  <a:srgbClr val="146194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091153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226082-FF36-41EB-9C07-F6F93B54EE83}" type="slidenum">
              <a:rPr lang="en-US" smtClean="0">
                <a:solidFill>
                  <a:srgbClr val="146194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33646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226082-FF36-41EB-9C07-F6F93B54EE83}" type="slidenum">
              <a:rPr lang="en-US" smtClean="0">
                <a:solidFill>
                  <a:srgbClr val="146194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640303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226082-FF36-41EB-9C07-F6F93B54EE83}" type="slidenum">
              <a:rPr lang="en-US" smtClean="0">
                <a:solidFill>
                  <a:srgbClr val="146194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06572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226082-FF36-41EB-9C07-F6F93B54EE83}" type="slidenum">
              <a:rPr lang="en-US" smtClean="0">
                <a:solidFill>
                  <a:srgbClr val="146194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700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86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6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AE357E-3CB2-45EB-B8F1-A2F73E8D5B5F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394221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226082-FF36-41EB-9C07-F6F93B54EE83}" type="slidenum">
              <a:rPr lang="en-US" smtClean="0">
                <a:solidFill>
                  <a:srgbClr val="146194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33350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226082-FF36-41EB-9C07-F6F93B54EE83}" type="slidenum">
              <a:rPr lang="en-US" smtClean="0">
                <a:solidFill>
                  <a:srgbClr val="146194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defRPr/>
            </a:pPr>
            <a:r>
              <a:rPr lang="en-US" sz="8000" dirty="0">
                <a:solidFill>
                  <a:prstClr val="white"/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defRPr/>
            </a:pPr>
            <a:r>
              <a:rPr lang="en-US" sz="8000" dirty="0">
                <a:solidFill>
                  <a:prstClr val="white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1661103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226082-FF36-41EB-9C07-F6F93B54EE83}" type="slidenum">
              <a:rPr lang="en-US" smtClean="0">
                <a:solidFill>
                  <a:srgbClr val="146194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86193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226082-FF36-41EB-9C07-F6F93B54EE83}" type="slidenum">
              <a:rPr lang="en-US" smtClean="0">
                <a:solidFill>
                  <a:srgbClr val="146194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defRPr/>
            </a:pPr>
            <a:r>
              <a:rPr lang="en-US" sz="8000" dirty="0">
                <a:solidFill>
                  <a:prstClr val="white"/>
                </a:solidFill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defRPr/>
            </a:pPr>
            <a:r>
              <a:rPr lang="en-US" sz="8000" dirty="0">
                <a:solidFill>
                  <a:prstClr val="white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3611512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226082-FF36-41EB-9C07-F6F93B54EE83}" type="slidenum">
              <a:rPr lang="en-US" smtClean="0">
                <a:solidFill>
                  <a:srgbClr val="146194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30748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226082-FF36-41EB-9C07-F6F93B54EE83}" type="slidenum">
              <a:rPr lang="en-US" smtClean="0">
                <a:solidFill>
                  <a:srgbClr val="146194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76977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226082-FF36-41EB-9C07-F6F93B54EE83}" type="slidenum">
              <a:rPr lang="en-US" smtClean="0">
                <a:solidFill>
                  <a:srgbClr val="146194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17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10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8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9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A76D7F-1DB5-43D0-9729-873B4208B0B7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4187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">
    <p:bg>
      <p:bgPr>
        <a:solidFill>
          <a:srgbClr val="F2F2F2">
            <a:alpha val="5019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34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4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38469" y="205748"/>
            <a:ext cx="10515600" cy="900150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100" b="1" kern="120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>
          <a:xfrm>
            <a:off x="9142413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0F8AF6-415D-4D69-9EE0-FE9916997A28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00273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58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4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38469" y="205748"/>
            <a:ext cx="10515600" cy="900150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100" b="1" kern="120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>
          <a:xfrm>
            <a:off x="9142413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16506E-BD4C-4445-941D-C8119941169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02939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82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2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>
          <a:xfrm>
            <a:off x="7983538" y="136525"/>
            <a:ext cx="4114800" cy="365125"/>
          </a:xfrm>
        </p:spPr>
        <p:txBody>
          <a:bodyPr/>
          <a:lstStyle>
            <a:lvl1pPr>
              <a:defRPr dirty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9269413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91704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6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6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F75360-4826-41AB-98FC-3FD61FA47977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6776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13" Type="http://schemas.openxmlformats.org/officeDocument/2006/relationships/slideLayout" Target="../slideLayouts/slideLayout42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slideLayout" Target="../slideLayouts/slideLayout41.xml"/><Relationship Id="rId17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1.xml"/><Relationship Id="rId16" Type="http://schemas.openxmlformats.org/officeDocument/2006/relationships/slideLayout" Target="../slideLayouts/slideLayout45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5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Relationship Id="rId14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>
            <a:alpha val="30196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think-cell data - do not delete" hidden="1"/>
          <p:cNvGraphicFramePr>
            <a:graphicFrameLocks noChangeAspect="1"/>
          </p:cNvGraphicFramePr>
          <p:nvPr userDrawn="1">
            <p:custDataLst>
              <p:tags r:id="rId15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" name="Слайд think-cell" r:id="rId16" imgW="360" imgH="360" progId="TCLayout.ActiveDocument.1">
                  <p:embed/>
                </p:oleObj>
              </mc:Choice>
              <mc:Fallback>
                <p:oleObj name="Слайд think-cell" r:id="rId16" imgW="360" imgH="360" progId="TCLayout.ActiveDocument.1">
                  <p:embed/>
                  <p:pic>
                    <p:nvPicPr>
                      <p:cNvPr id="1026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Заголовок 2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  <a:endParaRPr lang="en-US" altLang="en-US" smtClean="0"/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  <a:endParaRPr lang="en-US" altLang="en-US" smtClean="0"/>
          </a:p>
        </p:txBody>
      </p:sp>
      <p:sp>
        <p:nvSpPr>
          <p:cNvPr id="5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192F1-E905-494F-B976-BA88E09B6731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4073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79562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  <p:sldLayoutId id="2147483690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C4226082-FF36-41EB-9C07-F6F93B54EE83}" type="slidenum">
              <a:rPr lang="en-US" smtClean="0">
                <a:solidFill>
                  <a:srgbClr val="146194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3078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  <p:sldLayoutId id="2147483718" r:id="rId14"/>
    <p:sldLayoutId id="2147483719" r:id="rId15"/>
    <p:sldLayoutId id="2147483720" r:id="rId16"/>
    <p:sldLayoutId id="2147483721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100000">
              <a:schemeClr val="tx1"/>
            </a:gs>
            <a:gs pos="64000">
              <a:schemeClr val="bg2">
                <a:shade val="96000"/>
                <a:satMod val="120000"/>
                <a:lumMod val="97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3898232"/>
            <a:ext cx="12192000" cy="295976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1464887"/>
            <a:ext cx="12192000" cy="231866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>
              <a:defRPr/>
            </a:pPr>
            <a:r>
              <a:rPr lang="ru-RU" sz="5400" b="1" dirty="0" err="1">
                <a:solidFill>
                  <a:schemeClr val="l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Жаңа</a:t>
            </a:r>
            <a:r>
              <a:rPr lang="ru-RU" sz="5400" b="1" dirty="0">
                <a:solidFill>
                  <a:schemeClr val="l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ru-RU" sz="5400" b="1" dirty="0" err="1">
                <a:solidFill>
                  <a:schemeClr val="l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Салық</a:t>
            </a:r>
            <a:r>
              <a:rPr lang="ru-RU" sz="5400" b="1" dirty="0">
                <a:solidFill>
                  <a:schemeClr val="l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ru-RU" sz="5400" b="1" dirty="0" err="1">
                <a:solidFill>
                  <a:schemeClr val="l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кодексінің</a:t>
            </a:r>
            <a:r>
              <a:rPr lang="ru-RU" sz="5400" b="1" dirty="0">
                <a:solidFill>
                  <a:schemeClr val="l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ru-RU" sz="5400" b="1" dirty="0" err="1">
                <a:solidFill>
                  <a:schemeClr val="l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жобасы</a:t>
            </a:r>
            <a:r>
              <a:rPr lang="ru-RU" sz="5400" b="1" dirty="0">
                <a:solidFill>
                  <a:schemeClr val="l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ru-RU" sz="5400" b="1" dirty="0" err="1">
                <a:solidFill>
                  <a:schemeClr val="l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бойынша</a:t>
            </a:r>
            <a:r>
              <a:rPr lang="ru-RU" sz="5400" b="1" dirty="0">
                <a:solidFill>
                  <a:schemeClr val="l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ru-RU" sz="5400" b="1" dirty="0" err="1">
                <a:solidFill>
                  <a:schemeClr val="l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негізгі</a:t>
            </a:r>
            <a:r>
              <a:rPr lang="ru-RU" sz="5400" b="1" dirty="0">
                <a:solidFill>
                  <a:schemeClr val="l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ru-RU" sz="5400" b="1" dirty="0" err="1">
                <a:solidFill>
                  <a:schemeClr val="l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бағыттар</a:t>
            </a:r>
            <a:endParaRPr lang="en-US" altLang="en-US" sz="5400" b="1" dirty="0">
              <a:solidFill>
                <a:schemeClr val="lt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6271828"/>
            <a:ext cx="12192000" cy="471488"/>
          </a:xfrm>
        </p:spPr>
        <p:txBody>
          <a:bodyPr rtlCol="0"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800" i="1" kern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Астана қ-</a:t>
            </a:r>
            <a:r>
              <a:rPr lang="ru-RU" sz="1800" i="1" kern="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сы</a:t>
            </a:r>
            <a:r>
              <a:rPr lang="ru-RU" sz="1800" i="1" kern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2024</a:t>
            </a:r>
            <a:r>
              <a:rPr lang="en-US" sz="1800" i="1" kern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i="1" kern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ж.</a:t>
            </a:r>
            <a:endParaRPr lang="ru-RU" sz="1800" i="1" kern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721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Мұнай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саласына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салу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5F409DC-A4F7-4B07-117A-AC4A0E450F95}"/>
              </a:ext>
            </a:extLst>
          </p:cNvPr>
          <p:cNvSpPr txBox="1"/>
          <p:nvPr/>
        </p:nvSpPr>
        <p:spPr>
          <a:xfrm>
            <a:off x="67221" y="1767326"/>
            <a:ext cx="12035123" cy="28561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4" algn="just">
              <a:lnSpc>
                <a:spcPct val="114000"/>
              </a:lnSpc>
              <a:spcBef>
                <a:spcPts val="6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sz="20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Қарсы</a:t>
            </a:r>
            <a:r>
              <a:rPr lang="ru-RU" sz="20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инвест-міндеттемелері</a:t>
            </a:r>
            <a:r>
              <a:rPr lang="ru-RU" sz="20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бар </a:t>
            </a:r>
            <a:r>
              <a:rPr lang="ru-RU" sz="20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жер</a:t>
            </a:r>
            <a:r>
              <a:rPr lang="ru-RU" sz="20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қойнауын</a:t>
            </a:r>
            <a:r>
              <a:rPr lang="ru-RU" sz="20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пайдалануға</a:t>
            </a:r>
            <a:r>
              <a:rPr lang="ru-RU" sz="20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балама</a:t>
            </a:r>
            <a:r>
              <a:rPr lang="ru-RU" sz="20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салықты</a:t>
            </a:r>
            <a:r>
              <a:rPr lang="ru-RU" sz="20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kern="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(ЖҚПБС+ </a:t>
            </a:r>
            <a:r>
              <a:rPr lang="ru-RU" sz="20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режимі</a:t>
            </a:r>
            <a:r>
              <a:rPr lang="ru-RU" sz="20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ru-RU" sz="2000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қолдануға</a:t>
            </a:r>
            <a:r>
              <a:rPr lang="ru-RU" sz="2000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рұқсат</a:t>
            </a:r>
            <a:r>
              <a:rPr lang="ru-RU" sz="2000" kern="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2000" kern="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4145" lvl="4" indent="-144145" algn="just">
              <a:lnSpc>
                <a:spcPct val="114000"/>
              </a:lnSpc>
              <a:spcBef>
                <a:spcPts val="600"/>
              </a:spcBef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10281920" algn="l"/>
              </a:tabLst>
              <a:defRPr/>
            </a:pPr>
            <a:r>
              <a:rPr lang="ru-RU" sz="20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кен</a:t>
            </a:r>
            <a:r>
              <a:rPr lang="ru-RU" sz="20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орнына</a:t>
            </a:r>
            <a:r>
              <a:rPr lang="ru-RU" sz="20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ЖҚПБС+ </a:t>
            </a:r>
            <a:r>
              <a:rPr lang="ru-RU" sz="20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режиміне</a:t>
            </a:r>
            <a:r>
              <a:rPr lang="ru-RU" sz="20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көшуден</a:t>
            </a:r>
            <a:r>
              <a:rPr lang="ru-RU" sz="20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салықтық</a:t>
            </a:r>
            <a:r>
              <a:rPr lang="ru-RU" sz="20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үнемдеуді</a:t>
            </a:r>
            <a:r>
              <a:rPr lang="ru-RU" sz="20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инвестициялау</a:t>
            </a:r>
            <a:r>
              <a:rPr lang="ru-RU" sz="2000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144145" lvl="4" indent="-144145" algn="just">
              <a:lnSpc>
                <a:spcPct val="114000"/>
              </a:lnSpc>
              <a:spcBef>
                <a:spcPts val="600"/>
              </a:spcBef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10281920" algn="l"/>
              </a:tabLst>
              <a:defRPr/>
            </a:pPr>
            <a:r>
              <a:rPr lang="ru-RU" sz="2000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босатылған</a:t>
            </a:r>
            <a:r>
              <a:rPr lang="ru-RU" sz="2000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қаражатты</a:t>
            </a:r>
            <a:r>
              <a:rPr lang="ru-RU" sz="2000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дивидендтерге</a:t>
            </a:r>
            <a:r>
              <a:rPr lang="ru-RU" sz="2000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емес</a:t>
            </a:r>
            <a:r>
              <a:rPr lang="ru-RU" sz="2000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аймақтың</a:t>
            </a:r>
            <a:r>
              <a:rPr lang="ru-RU" sz="2000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әлеуметтік-экономикалық</a:t>
            </a:r>
            <a:r>
              <a:rPr lang="ru-RU" sz="2000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дамуына</a:t>
            </a:r>
            <a:r>
              <a:rPr lang="ru-RU" sz="2000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бөлу</a:t>
            </a:r>
            <a:r>
              <a:rPr lang="ru-RU" sz="2000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lvl="4" algn="just">
              <a:lnSpc>
                <a:spcPct val="114000"/>
              </a:lnSpc>
              <a:spcBef>
                <a:spcPts val="6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sz="2000" kern="0" dirty="0" smtClean="0">
              <a:solidFill>
                <a:prstClr val="black"/>
              </a:solidFill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  <a:p>
            <a:pPr marL="0" lvl="4" algn="just">
              <a:lnSpc>
                <a:spcPct val="114000"/>
              </a:lnSpc>
              <a:spcBef>
                <a:spcPts val="6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sz="2000" kern="0" dirty="0" err="1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Ұлттық</a:t>
            </a:r>
            <a:r>
              <a:rPr lang="ru-RU" sz="2000" kern="0" dirty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ru-RU" sz="2000" kern="0" dirty="0" err="1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қордың</a:t>
            </a:r>
            <a:r>
              <a:rPr lang="ru-RU" sz="2000" kern="0" dirty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ru-RU" sz="2000" kern="0" dirty="0" err="1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шығындары</a:t>
            </a:r>
            <a:r>
              <a:rPr lang="ru-RU" sz="2000" kern="0" dirty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1 </a:t>
            </a:r>
            <a:r>
              <a:rPr lang="ru-RU" sz="2000" kern="0" dirty="0" err="1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жыл</a:t>
            </a:r>
            <a:r>
              <a:rPr lang="ru-RU" sz="2000" kern="0" dirty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ru-RU" sz="2000" kern="0" dirty="0" err="1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ішінде</a:t>
            </a:r>
            <a:r>
              <a:rPr lang="ru-RU" sz="2000" kern="0" dirty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– 140 млрд. </a:t>
            </a:r>
            <a:r>
              <a:rPr lang="ru-RU" sz="2000" kern="0" dirty="0" err="1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теңгені</a:t>
            </a:r>
            <a:r>
              <a:rPr lang="ru-RU" sz="2000" kern="0" dirty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ru-RU" sz="2000" kern="0" dirty="0" err="1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құрайды</a:t>
            </a:r>
            <a:r>
              <a:rPr lang="ru-RU" sz="2000" kern="0" dirty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, 2032 </a:t>
            </a:r>
            <a:r>
              <a:rPr lang="ru-RU" sz="2000" kern="0" dirty="0" err="1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жылға</a:t>
            </a:r>
            <a:r>
              <a:rPr lang="ru-RU" sz="2000" kern="0" dirty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ru-RU" sz="2000" kern="0" dirty="0" err="1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қарай</a:t>
            </a:r>
            <a:r>
              <a:rPr lang="ru-RU" sz="2000" kern="0" dirty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ru-RU" sz="2000" kern="0" dirty="0" err="1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барлық</a:t>
            </a:r>
            <a:r>
              <a:rPr lang="ru-RU" sz="2000" kern="0" dirty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ru-RU" sz="2000" kern="0" dirty="0" err="1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шығындар</a:t>
            </a:r>
            <a:r>
              <a:rPr lang="ru-RU" sz="2000" kern="0" dirty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ЖҚПБС+ </a:t>
            </a:r>
            <a:r>
              <a:rPr lang="ru-RU" sz="2000" kern="0" dirty="0" err="1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режимі</a:t>
            </a:r>
            <a:r>
              <a:rPr lang="ru-RU" sz="2000" kern="0" dirty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ru-RU" sz="2000" kern="0" dirty="0" err="1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кезінде</a:t>
            </a:r>
            <a:r>
              <a:rPr lang="ru-RU" sz="2000" kern="0" dirty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ru-RU" sz="2000" kern="0" dirty="0" err="1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өндіру</a:t>
            </a:r>
            <a:r>
              <a:rPr lang="ru-RU" sz="2000" kern="0" dirty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ru-RU" sz="2000" kern="0" dirty="0" err="1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көлемінің</a:t>
            </a:r>
            <a:r>
              <a:rPr lang="ru-RU" sz="2000" kern="0" dirty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ru-RU" sz="2000" kern="0" dirty="0" err="1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өсуіне</a:t>
            </a:r>
            <a:r>
              <a:rPr lang="ru-RU" sz="2000" kern="0" dirty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ru-RU" sz="2000" kern="0" dirty="0" err="1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байланысты</a:t>
            </a:r>
            <a:r>
              <a:rPr lang="ru-RU" sz="2000" kern="0" dirty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ru-RU" sz="2000" b="1" kern="0" dirty="0" err="1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өтелетін</a:t>
            </a:r>
            <a:r>
              <a:rPr lang="ru-RU" sz="2000" b="1" kern="0" dirty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ru-RU" sz="2000" b="1" kern="0" dirty="0" err="1" smtClean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болады</a:t>
            </a:r>
            <a:r>
              <a:rPr lang="ru-RU" sz="2000" b="1" dirty="0" smtClean="0">
                <a:solidFill>
                  <a:srgbClr val="002060"/>
                </a:solidFill>
                <a:ea typeface="Tahoma" pitchFamily="34" charset="0"/>
              </a:rPr>
              <a:t> </a:t>
            </a:r>
            <a:endParaRPr lang="ru-RU" sz="2000" b="1" dirty="0">
              <a:solidFill>
                <a:srgbClr val="002060"/>
              </a:solidFill>
              <a:ea typeface="Tahoma" pitchFamily="34" charset="0"/>
            </a:endParaRPr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id="{DA8607F4-5519-96B0-2389-5F5816BFD067}"/>
              </a:ext>
            </a:extLst>
          </p:cNvPr>
          <p:cNvSpPr/>
          <p:nvPr/>
        </p:nvSpPr>
        <p:spPr>
          <a:xfrm>
            <a:off x="67221" y="1140661"/>
            <a:ext cx="12035123" cy="5397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lvl="4" algn="just">
              <a:lnSpc>
                <a:spcPct val="114000"/>
              </a:lnSpc>
              <a:spcBef>
                <a:spcPts val="6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sz="2000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Сарқылатын</a:t>
            </a:r>
            <a:r>
              <a:rPr lang="ru-RU" sz="2000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sz="2000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жетілген</a:t>
            </a:r>
            <a:r>
              <a:rPr lang="ru-RU" sz="2000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ru-RU" sz="2000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кен</a:t>
            </a:r>
            <a:r>
              <a:rPr lang="ru-RU" sz="2000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орындарын</a:t>
            </a:r>
            <a:r>
              <a:rPr lang="ru-RU" sz="2000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игеруді</a:t>
            </a:r>
            <a:r>
              <a:rPr lang="ru-RU" sz="2000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kern="1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ынталандыру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11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Тау-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кен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саласына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салу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9637" y="1011562"/>
            <a:ext cx="11982708" cy="35238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lvl="0" algn="ctr">
              <a:defRPr/>
            </a:pPr>
            <a:r>
              <a:rPr lang="ru-RU" b="1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Геологиялық</a:t>
            </a:r>
            <a:r>
              <a:rPr lang="ru-RU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барлау</a:t>
            </a:r>
            <a:r>
              <a:rPr lang="ru-RU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жұмыстарын</a:t>
            </a:r>
            <a:r>
              <a:rPr lang="ru-RU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ынталандыру</a:t>
            </a:r>
            <a:endParaRPr lang="ru-RU" b="1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19637" y="3649908"/>
            <a:ext cx="11982708" cy="36535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lvl="0" algn="ctr">
              <a:defRPr/>
            </a:pPr>
            <a:r>
              <a:rPr lang="ru-RU" b="1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Техногендік</a:t>
            </a:r>
            <a:r>
              <a:rPr lang="ru-RU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минералды</a:t>
            </a:r>
            <a:r>
              <a:rPr lang="ru-RU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түзілімдерді</a:t>
            </a:r>
            <a:r>
              <a:rPr lang="ru-RU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әзірлеуді</a:t>
            </a:r>
            <a:r>
              <a:rPr lang="ru-RU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ынталандыру</a:t>
            </a:r>
            <a:endParaRPr lang="ru-RU" b="1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04646" y="1361496"/>
            <a:ext cx="11982708" cy="21613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4" algn="just">
              <a:lnSpc>
                <a:spcPct val="114000"/>
              </a:lnSpc>
              <a:spcAft>
                <a:spcPts val="600"/>
              </a:spcAft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sz="16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Табысты</a:t>
            </a:r>
            <a:r>
              <a:rPr lang="ru-RU" sz="16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барлау</a:t>
            </a:r>
            <a:endParaRPr lang="ru-RU" sz="1600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4145" lvl="4" indent="-144145" algn="just">
              <a:lnSpc>
                <a:spcPct val="114000"/>
              </a:lnSpc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10281920" algn="l"/>
              </a:tabLst>
              <a:defRPr/>
            </a:pP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жекелеген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учаскелердің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жаңа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келісімшарттарға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бөлінуіне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қарамастан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ГБЖ-</a:t>
            </a:r>
            <a:r>
              <a:rPr lang="ru-RU" sz="1600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ға</a:t>
            </a:r>
            <a:r>
              <a:rPr lang="ru-RU" sz="1600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барлық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шығыстарды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шегерімге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жатқызу</a:t>
            </a:r>
            <a:endParaRPr lang="ru-RU" sz="1600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4145" lvl="4" indent="-144145" algn="just">
              <a:lnSpc>
                <a:spcPct val="114000"/>
              </a:lnSpc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10281920" algn="l"/>
              </a:tabLst>
              <a:defRPr/>
            </a:pP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қолданыстағы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өндіру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келісімшарттары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арқылы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ҚПҚ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ГБЖ </a:t>
            </a:r>
            <a:r>
              <a:rPr lang="ru-RU" sz="1600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шығыстарын</a:t>
            </a:r>
            <a:r>
              <a:rPr lang="ru-RU" sz="1600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шегерімге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жатқызу</a:t>
            </a:r>
            <a:endParaRPr lang="ru-RU" sz="1600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4145" lvl="4" indent="-144145" algn="just">
              <a:lnSpc>
                <a:spcPct val="114000"/>
              </a:lnSpc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10281920" algn="l"/>
              </a:tabLst>
              <a:defRPr/>
            </a:pPr>
            <a:r>
              <a:rPr lang="ru-RU" sz="16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Сәтсіз</a:t>
            </a:r>
            <a:r>
              <a:rPr lang="ru-RU" sz="16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барлау</a:t>
            </a:r>
            <a:endParaRPr lang="ru-RU" sz="1600" b="1" kern="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4145" lvl="4" indent="-144145" algn="just">
              <a:lnSpc>
                <a:spcPct val="114000"/>
              </a:lnSpc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10281920" algn="l"/>
              </a:tabLst>
              <a:defRPr/>
            </a:pP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келісімшарттан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ЖОТ </a:t>
            </a:r>
            <a:r>
              <a:rPr lang="ru-RU" sz="1600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есептеу</a:t>
            </a:r>
            <a:r>
              <a:rPr lang="ru-RU" sz="1600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кезінде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ГБЖ </a:t>
            </a:r>
            <a:r>
              <a:rPr lang="ru-RU" sz="1600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шығыстарын</a:t>
            </a:r>
            <a:r>
              <a:rPr lang="ru-RU" sz="1600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шегерімге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жатқызу</a:t>
            </a:r>
            <a:endParaRPr lang="ru-RU" sz="1600" kern="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4145" lvl="4" indent="-144145" algn="just">
              <a:lnSpc>
                <a:spcPct val="114000"/>
              </a:lnSpc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10281920" algn="l"/>
              </a:tabLst>
              <a:defRPr/>
            </a:pP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қолданыстағы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өндіру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келісімшарттары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арқылы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ҚПҚ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ГБЖ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шығыстарын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шегерімге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жатқызу</a:t>
            </a:r>
            <a:endParaRPr lang="ru-RU" sz="1600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04646" y="4144826"/>
            <a:ext cx="1198270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4" algn="just"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ТМТ </a:t>
            </a:r>
            <a:r>
              <a:rPr lang="ru-RU" sz="1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құрамынан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пайдалы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қазбаларды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өндіру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кезінде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тау-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кен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салығы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мөлшерлемесіне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0,1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төмендету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коэффициенті</a:t>
            </a:r>
            <a:endParaRPr lang="ru-RU" sz="1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4897845"/>
            <a:ext cx="11982708" cy="56192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lvl="0" algn="ctr">
              <a:defRPr/>
            </a:pPr>
            <a:r>
              <a:rPr lang="ru-RU" b="1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Ішкі</a:t>
            </a:r>
            <a:r>
              <a:rPr lang="ru-RU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рентабельділік</a:t>
            </a:r>
            <a:r>
              <a:rPr lang="ru-RU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нормасы</a:t>
            </a:r>
            <a:r>
              <a:rPr lang="ru-RU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15%-дан </a:t>
            </a:r>
            <a:r>
              <a:rPr lang="ru-RU" b="1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аспайтын</a:t>
            </a:r>
            <a:r>
              <a:rPr lang="ru-RU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жұмыс</a:t>
            </a:r>
            <a:r>
              <a:rPr lang="ru-RU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u="sng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істеп</a:t>
            </a:r>
            <a:r>
              <a:rPr lang="ru-RU" b="1" u="sng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u="sng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тұрған</a:t>
            </a:r>
            <a:r>
              <a:rPr lang="ru-RU" b="1" u="sng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u="sng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кен</a:t>
            </a:r>
            <a:r>
              <a:rPr lang="ru-RU" b="1" u="sng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u="sng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орындарының</a:t>
            </a:r>
            <a:r>
              <a:rPr lang="ru-RU" b="1" u="sng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u="sng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бір</a:t>
            </a:r>
            <a:r>
              <a:rPr lang="ru-RU" b="1" u="sng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u="sng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бөлігі</a:t>
            </a:r>
            <a:r>
              <a:rPr lang="ru-RU" b="1" u="sng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b="1" u="sng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тобы</a:t>
            </a:r>
            <a:r>
              <a:rPr lang="ru-RU" b="1" u="sng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тау-</a:t>
            </a:r>
            <a:r>
              <a:rPr lang="ru-RU" b="1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кен</a:t>
            </a:r>
            <a:r>
              <a:rPr lang="ru-RU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сал</a:t>
            </a:r>
            <a:r>
              <a:rPr lang="kk-KZ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ығы </a:t>
            </a:r>
            <a:r>
              <a:rPr lang="ru-RU" b="1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нөлдік</a:t>
            </a:r>
            <a:r>
              <a:rPr lang="ru-RU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ставкасын</a:t>
            </a:r>
            <a:r>
              <a:rPr lang="ru-RU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қолдану</a:t>
            </a:r>
            <a:endParaRPr lang="ru-RU" b="1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9637" y="5646930"/>
            <a:ext cx="1198270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4" algn="just"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IRR 15</a:t>
            </a:r>
            <a: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%-</a:t>
            </a:r>
            <a:r>
              <a:rPr lang="ru-RU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ға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жеткенге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дейін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бірақ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жылдан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аспайтын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уақытқа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дейін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егер</a:t>
            </a: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өнеркәсіптік</a:t>
            </a: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өндіру</a:t>
            </a: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2022 </a:t>
            </a:r>
            <a:r>
              <a:rPr lang="ru-RU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жылғы</a:t>
            </a: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4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 </a:t>
            </a:r>
            <a:r>
              <a:rPr lang="ru-RU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желтоқсаннан</a:t>
            </a: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кейін</a:t>
            </a: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басталса</a:t>
            </a: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қазір</a:t>
            </a: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қолданылады</a:t>
            </a:r>
            <a:r>
              <a:rPr lang="ru-RU" sz="14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тау-</a:t>
            </a:r>
            <a:r>
              <a:rPr lang="ru-RU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кен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салығыны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нөлдеу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қолданыстағы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норманы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кеңейту</a:t>
            </a:r>
            <a:endParaRPr lang="ru-RU" sz="1400" i="1" dirty="0">
              <a:solidFill>
                <a:schemeClr val="bg1"/>
              </a:solidFill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576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Жеке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тұлғаларға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салу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035401"/>
            <a:ext cx="12057517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73050" lvl="4" indent="-273050" algn="just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Азаматтардың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зейнетақы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төлемдерінен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ЖТС-</a:t>
            </a:r>
            <a:r>
              <a:rPr lang="ru-RU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нан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босату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73050" lvl="4" indent="-273050" algn="just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Мүлік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салығының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көтерілген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ставкалары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мөлшерлемелер</a:t>
            </a: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Arial" panose="020B0604020202020204" pitchFamily="34" charset="0"/>
                <a:cs typeface="Arial" panose="020B0604020202020204" pitchFamily="34" charset="0"/>
              </a:rPr>
              <a:t>шкаласы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73050" lvl="4" indent="-273050" algn="just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sz="20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0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жиынтық</a:t>
            </a:r>
            <a:r>
              <a:rPr lang="ru-RU" sz="20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құны</a:t>
            </a:r>
            <a:r>
              <a:rPr lang="ru-RU" sz="20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450 млн. </a:t>
            </a:r>
            <a:r>
              <a:rPr lang="ru-RU" sz="20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теңгеден</a:t>
            </a:r>
            <a:r>
              <a:rPr lang="ru-RU" sz="20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асатын</a:t>
            </a:r>
            <a:r>
              <a:rPr lang="ru-RU" sz="20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жылжымайтын</a:t>
            </a:r>
            <a:r>
              <a:rPr lang="ru-RU" sz="20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мүлік</a:t>
            </a:r>
            <a:r>
              <a:rPr lang="ru-RU" sz="20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объектілері</a:t>
            </a:r>
            <a:r>
              <a:rPr lang="ru-RU" sz="20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endParaRPr lang="ru-RU" sz="2000" kern="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3050" lvl="4" indent="-273050" algn="just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Көлік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салығының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көтерілген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мөлшерлемелері</a:t>
            </a:r>
            <a:endParaRPr lang="ru-RU" sz="2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3050" lvl="4" indent="-273050" algn="just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sz="20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	</a:t>
            </a:r>
            <a:r>
              <a:rPr lang="ru-RU" sz="20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кедендік</a:t>
            </a:r>
            <a:r>
              <a:rPr lang="ru-RU" sz="20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</a:t>
            </a:r>
            <a:r>
              <a:rPr lang="ru-RU" sz="20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құны</a:t>
            </a:r>
            <a:r>
              <a:rPr lang="ru-RU" sz="20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75 млн. </a:t>
            </a:r>
            <a:r>
              <a:rPr lang="ru-RU" sz="20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теңгеден</a:t>
            </a:r>
            <a:r>
              <a:rPr lang="ru-RU" sz="20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</a:t>
            </a:r>
            <a:r>
              <a:rPr lang="ru-RU" sz="20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асатын</a:t>
            </a:r>
            <a:r>
              <a:rPr lang="ru-RU" sz="20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</a:t>
            </a:r>
            <a:r>
              <a:rPr lang="ru-RU" sz="20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жеңіл</a:t>
            </a:r>
            <a:r>
              <a:rPr lang="ru-RU" sz="20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</a:t>
            </a:r>
            <a:r>
              <a:rPr lang="ru-RU" sz="20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автомобильдер</a:t>
            </a:r>
            <a:r>
              <a:rPr lang="ru-RU" sz="20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</a:t>
            </a:r>
            <a:r>
              <a:rPr lang="ru-RU" sz="20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бойынша</a:t>
            </a:r>
            <a:r>
              <a:rPr lang="ru-RU" sz="20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(</a:t>
            </a:r>
            <a:r>
              <a:rPr lang="ru-RU" i="1" dirty="0" err="1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кедендік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</a:t>
            </a:r>
            <a:r>
              <a:rPr lang="ru-RU" i="1" dirty="0" err="1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құнының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10%)</a:t>
            </a:r>
            <a:endParaRPr lang="ru-RU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3050" lvl="4" indent="-273050" algn="just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мөлшерінде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акцизбен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қосымша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салу</a:t>
            </a:r>
          </a:p>
          <a:p>
            <a:pPr marL="273050" lvl="4" indent="-273050" algn="just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құны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500 </a:t>
            </a:r>
            <a:r>
              <a:rPr lang="ru-RU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мың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теңге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ru-RU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литрден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асатын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қымбат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алкоголь </a:t>
            </a:r>
            <a:r>
              <a:rPr lang="ru-RU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өнімі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сигаралар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10 </a:t>
            </a:r>
            <a:r>
              <a:rPr lang="ru-RU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мың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теңгеден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астам</a:t>
            </a:r>
            <a:r>
              <a:rPr lang="ru-R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/дана</a:t>
            </a:r>
          </a:p>
          <a:p>
            <a:pPr marL="273050" lvl="4" indent="-273050" algn="just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қымбат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теңіз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кемелері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ұшу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аппараттары</a:t>
            </a:r>
            <a:endParaRPr lang="ru-RU" sz="2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3050" lvl="4" indent="-273050" algn="just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Пайдалану</a:t>
            </a:r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мерзіміне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байланысты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көлік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құралдарына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салынатын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салыққа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төмендету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коэффициенттерін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қолдану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(10 </a:t>
            </a:r>
            <a:r>
              <a:rPr lang="ru-RU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жылдан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 </a:t>
            </a:r>
            <a:r>
              <a:rPr lang="ru-RU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жылға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дейін-0,7; 20 </a:t>
            </a:r>
            <a:r>
              <a:rPr lang="ru-RU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жылдан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астам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0,5)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795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ЕАҚ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төлемдерді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төлеуді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жеңілдету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89186" y="1974611"/>
            <a:ext cx="11593744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20000"/>
              </a:lnSpc>
              <a:spcAft>
                <a:spcPts val="300"/>
              </a:spcAft>
              <a:buFont typeface="Wingdings" panose="05000000000000000000" pitchFamily="2" charset="2"/>
              <a:buChar char="Ø"/>
              <a:defRPr/>
            </a:pPr>
            <a:r>
              <a:rPr kumimoji="1"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барлық</a:t>
            </a:r>
            <a:r>
              <a:rPr kumimoji="1"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төлемдер</a:t>
            </a:r>
            <a:r>
              <a:rPr kumimoji="1"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kumimoji="1"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бірыңғай</a:t>
            </a:r>
            <a:r>
              <a:rPr kumimoji="1"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kumimoji="1"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2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базасы</a:t>
            </a:r>
            <a:r>
              <a:rPr kumimoji="1"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(ЖТС-</a:t>
            </a:r>
            <a:r>
              <a:rPr kumimoji="1" lang="ru-RU" sz="2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тан</a:t>
            </a:r>
            <a:r>
              <a:rPr kumimoji="1"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басқа</a:t>
            </a:r>
            <a:r>
              <a:rPr kumimoji="1"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 </a:t>
            </a:r>
            <a:r>
              <a:rPr kumimoji="1"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шегерімдер</a:t>
            </a:r>
            <a:r>
              <a:rPr kumimoji="1"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kumimoji="1"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түзетулерсіз</a:t>
            </a:r>
            <a:r>
              <a:rPr kumimoji="1"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жалақы</a:t>
            </a:r>
            <a:endParaRPr kumimoji="1" lang="ru-RU" sz="2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20000"/>
              </a:lnSpc>
              <a:spcAft>
                <a:spcPts val="300"/>
              </a:spcAft>
              <a:buFont typeface="Wingdings" panose="05000000000000000000" pitchFamily="2" charset="2"/>
              <a:buChar char="Ø"/>
              <a:defRPr/>
            </a:pPr>
            <a:r>
              <a:rPr kumimoji="1"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ЖТС </a:t>
            </a:r>
            <a:r>
              <a:rPr kumimoji="1"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kumimoji="1"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тек </a:t>
            </a:r>
            <a:r>
              <a:rPr kumimoji="1"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МЗЖ</a:t>
            </a:r>
            <a:r>
              <a:rPr kumimoji="1"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kumimoji="1"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шегерімдер</a:t>
            </a:r>
            <a:r>
              <a:rPr kumimoji="1"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kumimoji="1"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стандартты</a:t>
            </a:r>
            <a:r>
              <a:rPr kumimoji="1"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шегерім</a:t>
            </a:r>
            <a:r>
              <a:rPr kumimoji="1"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АЕК</a:t>
            </a:r>
            <a:r>
              <a:rPr kumimoji="1"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kumimoji="1"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қазір</a:t>
            </a:r>
            <a:r>
              <a:rPr kumimoji="1"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14 АЕК). </a:t>
            </a:r>
            <a:r>
              <a:rPr kumimoji="1"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Басқа</a:t>
            </a:r>
            <a:r>
              <a:rPr kumimoji="1"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шегерімдерді</a:t>
            </a:r>
            <a:r>
              <a:rPr kumimoji="1"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жою</a:t>
            </a:r>
            <a:r>
              <a:rPr kumimoji="1"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kumimoji="1"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ЖТС=(ЖС-МЗЖ - 30 АЕК)*10%)</a:t>
            </a:r>
            <a:endParaRPr kumimoji="1" lang="ru-RU" sz="2000" i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20000"/>
              </a:lnSpc>
              <a:spcAft>
                <a:spcPts val="300"/>
              </a:spcAft>
              <a:buFont typeface="Wingdings" panose="05000000000000000000" pitchFamily="2" charset="2"/>
              <a:buChar char="Ø"/>
              <a:defRPr/>
            </a:pPr>
            <a:r>
              <a:rPr kumimoji="1"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kumimoji="1" lang="ru-RU" sz="2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Азаматтарға</a:t>
            </a:r>
            <a:r>
              <a:rPr kumimoji="1"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арналған</a:t>
            </a:r>
            <a:r>
              <a:rPr kumimoji="1"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2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үкімет</a:t>
            </a:r>
            <a:r>
              <a:rPr kumimoji="1"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kumimoji="1"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арқылы</a:t>
            </a:r>
            <a:r>
              <a:rPr kumimoji="1"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төлемдерді</a:t>
            </a:r>
            <a:r>
              <a:rPr kumimoji="1"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төлеу</a:t>
            </a:r>
            <a:endParaRPr kumimoji="1" lang="ru-RU" sz="2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340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r>
              <a:rPr lang="ru-RU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изнеске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арналған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қорландыру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құралдары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(1/2)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594090" y="956945"/>
            <a:ext cx="2117725" cy="358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Ұсынылады</a:t>
            </a:r>
            <a:r>
              <a:rPr lang="ru-RU" b="1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507454" y="957760"/>
            <a:ext cx="3136305" cy="3589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Ағымдағы</a:t>
            </a:r>
            <a:r>
              <a:rPr lang="ru-RU" b="1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i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жағдай</a:t>
            </a:r>
            <a:r>
              <a:rPr lang="ru-RU" b="1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graphicFrame>
        <p:nvGraphicFramePr>
          <p:cNvPr id="13" name="Таблица 12"/>
          <p:cNvGraphicFramePr/>
          <p:nvPr>
            <p:extLst>
              <p:ext uri="{D42A27DB-BD31-4B8C-83A1-F6EECF244321}">
                <p14:modId xmlns:p14="http://schemas.microsoft.com/office/powerpoint/2010/main" val="462244201"/>
              </p:ext>
            </p:extLst>
          </p:nvPr>
        </p:nvGraphicFramePr>
        <p:xfrm>
          <a:off x="362139" y="1344215"/>
          <a:ext cx="11220261" cy="5471501"/>
        </p:xfrm>
        <a:graphic>
          <a:graphicData uri="http://schemas.openxmlformats.org/drawingml/2006/table">
            <a:tbl>
              <a:tblPr/>
              <a:tblGrid>
                <a:gridCol w="70178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024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7776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50" b="1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1</a:t>
                      </a:r>
                      <a:r>
                        <a:rPr lang="ru-RU" sz="1050" b="1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.</a:t>
                      </a:r>
                      <a:r>
                        <a:rPr lang="ru-RU" sz="1050" b="1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Қазақстандық</a:t>
                      </a:r>
                      <a:r>
                        <a:rPr lang="ru-RU" sz="1050" b="1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ru-RU" sz="1050" b="1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эмитенттердің</a:t>
                      </a:r>
                      <a:r>
                        <a:rPr lang="ru-RU" sz="1050" b="1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ru-RU" sz="1050" b="1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борыштық</a:t>
                      </a:r>
                      <a:r>
                        <a:rPr lang="ru-RU" sz="1050" b="1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ru-RU" sz="1050" b="1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бағалы</a:t>
                      </a:r>
                      <a:r>
                        <a:rPr lang="ru-RU" sz="1050" b="1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ru-RU" sz="1050" b="1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қағаздары</a:t>
                      </a:r>
                      <a:r>
                        <a:rPr lang="ru-RU" sz="1050" b="1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(МБҚ-дан </a:t>
                      </a:r>
                      <a:r>
                        <a:rPr lang="ru-RU" sz="1050" b="1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басқа</a:t>
                      </a:r>
                      <a:r>
                        <a:rPr lang="ru-RU" sz="1050" b="1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) </a:t>
                      </a:r>
                      <a:r>
                        <a:rPr lang="en-US" sz="1050" b="1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:</a:t>
                      </a:r>
                      <a:endParaRPr lang="en-US" altLang="en-US" sz="1050" b="1" dirty="0">
                        <a:solidFill>
                          <a:srgbClr val="002060"/>
                        </a:solidFill>
                        <a:latin typeface="Arial" panose="020B060402020202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050" b="1" dirty="0">
                        <a:solidFill>
                          <a:srgbClr val="000000"/>
                        </a:solidFill>
                        <a:latin typeface="Arial" panose="020B060402020202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7776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50" b="0" smtClean="0">
                          <a:solidFill>
                            <a:srgbClr val="000000"/>
                          </a:solidFill>
                          <a:latin typeface="Arial" panose="020B0604020202020204" charset="-52"/>
                        </a:rPr>
                        <a:t>•</a:t>
                      </a:r>
                      <a:r>
                        <a:rPr lang="ru-RU" sz="1050" b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алынған БЦБ бойынша сыйақы</a:t>
                      </a:r>
                      <a:r>
                        <a:rPr lang="en-US" sz="1050" b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:</a:t>
                      </a:r>
                      <a:endParaRPr lang="en-US" altLang="en-US" sz="1050" b="0" dirty="0">
                        <a:solidFill>
                          <a:srgbClr val="000000"/>
                        </a:solidFill>
                        <a:latin typeface="Arial" panose="020B060402020202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050" b="1" dirty="0">
                        <a:solidFill>
                          <a:srgbClr val="000000"/>
                        </a:solidFill>
                        <a:latin typeface="Arial" panose="020B060402020202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4573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ru-RU" sz="1050" b="0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резиденттер</a:t>
                      </a:r>
                      <a:r>
                        <a:rPr lang="ru-RU" sz="1050" b="0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- ЗТ-</a:t>
                      </a:r>
                      <a:r>
                        <a:rPr lang="en-US" sz="1050" b="0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KASE </a:t>
                      </a:r>
                      <a:r>
                        <a:rPr lang="ru-RU" sz="1050" b="0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немесе</a:t>
                      </a:r>
                      <a:r>
                        <a:rPr lang="ru-RU" sz="1050" b="0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en-US" sz="1050" b="0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AIX </a:t>
                      </a:r>
                      <a:r>
                        <a:rPr lang="ru-RU" sz="1050" b="0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орналасқан</a:t>
                      </a:r>
                      <a:r>
                        <a:rPr lang="ru-RU" sz="1050" b="0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ББҚ </a:t>
                      </a:r>
                      <a:r>
                        <a:rPr lang="ru-RU" sz="1050" b="0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бойынша</a:t>
                      </a:r>
                      <a:r>
                        <a:rPr lang="ru-RU" sz="1050" b="0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КТН-дан </a:t>
                      </a:r>
                      <a:r>
                        <a:rPr lang="ru-RU" sz="1050" b="0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босату</a:t>
                      </a:r>
                      <a:r>
                        <a:rPr lang="ru-RU" sz="1050" b="0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;</a:t>
                      </a:r>
                    </a:p>
                    <a:p>
                      <a:pPr indent="0">
                        <a:buNone/>
                      </a:pPr>
                      <a:r>
                        <a:rPr lang="ru-RU" sz="1050" b="0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резиденттер</a:t>
                      </a:r>
                      <a:r>
                        <a:rPr lang="ru-RU" sz="1050" b="0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-ЖТ-</a:t>
                      </a:r>
                      <a:r>
                        <a:rPr lang="ru-RU" sz="1050" b="0" dirty="0" smtClean="0">
                          <a:solidFill>
                            <a:srgbClr val="FF0000"/>
                          </a:solidFill>
                          <a:latin typeface="Arial" panose="020B0604020202020204" charset="-52"/>
                        </a:rPr>
                        <a:t>ЖТС-дан </a:t>
                      </a:r>
                      <a:r>
                        <a:rPr lang="ru-RU" sz="1050" b="0" dirty="0" err="1" smtClean="0">
                          <a:solidFill>
                            <a:srgbClr val="FF0000"/>
                          </a:solidFill>
                          <a:latin typeface="Arial" panose="020B0604020202020204" charset="-52"/>
                        </a:rPr>
                        <a:t>босату</a:t>
                      </a:r>
                      <a:r>
                        <a:rPr lang="ru-RU" sz="1050" b="0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;</a:t>
                      </a:r>
                      <a:endParaRPr lang="en-US" altLang="en-US" sz="1050" b="0" dirty="0">
                        <a:solidFill>
                          <a:srgbClr val="FF0000"/>
                        </a:solidFill>
                        <a:latin typeface="Arial" panose="020B060402020202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ru-RU" sz="1050" b="1" dirty="0" err="1" smtClean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Сақтау</a:t>
                      </a:r>
                      <a:endParaRPr lang="ru-RU" sz="1050" b="1" dirty="0" smtClean="0">
                        <a:solidFill>
                          <a:srgbClr val="00B050"/>
                        </a:solidFill>
                        <a:latin typeface="Arial" panose="020B0604020202020204" charset="-5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ru-RU" sz="1050" b="1" dirty="0" smtClean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тек </a:t>
                      </a:r>
                      <a:r>
                        <a:rPr lang="ru-RU" sz="1050" b="1" dirty="0" err="1" smtClean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қазақстандық</a:t>
                      </a:r>
                      <a:r>
                        <a:rPr lang="ru-RU" sz="1050" b="1" dirty="0" smtClean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 ББҚ </a:t>
                      </a:r>
                      <a:r>
                        <a:rPr lang="ru-RU" sz="1050" b="1" dirty="0" err="1" smtClean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үшін</a:t>
                      </a:r>
                      <a:r>
                        <a:rPr lang="ru-RU" sz="1050" b="1" dirty="0" smtClean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ru-RU" sz="1050" b="1" dirty="0" err="1" smtClean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ғана</a:t>
                      </a:r>
                      <a:r>
                        <a:rPr lang="ru-RU" sz="1050" b="1" dirty="0" smtClean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ru-RU" sz="1050" b="1" dirty="0" err="1" smtClean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сақтау</a:t>
                      </a:r>
                      <a:endParaRPr lang="en-US" altLang="en-US" sz="1050" b="1" dirty="0">
                        <a:solidFill>
                          <a:srgbClr val="00B050"/>
                        </a:solidFill>
                        <a:latin typeface="Arial" panose="020B060402020202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8724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50" b="0" dirty="0" smtClean="0">
                          <a:solidFill>
                            <a:srgbClr val="000000"/>
                          </a:solidFill>
                          <a:latin typeface="Arial" panose="020B0604020202020204" charset="-52"/>
                        </a:rPr>
                        <a:t>•</a:t>
                      </a:r>
                      <a:r>
                        <a:rPr lang="ru-RU" sz="1050" b="0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бейрезидент</a:t>
                      </a:r>
                      <a:r>
                        <a:rPr lang="en-US" sz="1050" b="0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- </a:t>
                      </a:r>
                      <a:r>
                        <a:rPr lang="ru-RU" sz="1050" b="0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көзден</a:t>
                      </a:r>
                      <a:r>
                        <a:rPr lang="ru-RU" sz="1050" b="0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ru-RU" sz="1050" b="0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алынатын</a:t>
                      </a:r>
                      <a:r>
                        <a:rPr lang="ru-RU" sz="1050" b="0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ru-RU" sz="1050" b="0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салық</a:t>
                      </a:r>
                      <a:r>
                        <a:rPr lang="ru-RU" sz="1050" b="0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:</a:t>
                      </a:r>
                      <a:endParaRPr lang="en-US" altLang="en-US" sz="1050" b="0" dirty="0">
                        <a:solidFill>
                          <a:srgbClr val="000000"/>
                        </a:solidFill>
                        <a:latin typeface="Arial" panose="020B060402020202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050" b="1" dirty="0">
                        <a:solidFill>
                          <a:srgbClr val="00B050"/>
                        </a:solidFill>
                        <a:latin typeface="Arial" panose="020B060402020202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7776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50" b="0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KASE </a:t>
                      </a:r>
                      <a:r>
                        <a:rPr lang="ru-RU" sz="1050" b="0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немесе</a:t>
                      </a:r>
                      <a:r>
                        <a:rPr lang="ru-RU" sz="1050" b="0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en-US" sz="1050" b="0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AIX - </a:t>
                      </a:r>
                      <a:r>
                        <a:rPr lang="ru-RU" sz="1050" b="0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тегі</a:t>
                      </a:r>
                      <a:r>
                        <a:rPr lang="ru-RU" sz="1050" b="0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ББҚ </a:t>
                      </a:r>
                      <a:r>
                        <a:rPr lang="ru-RU" sz="1050" b="0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бойынша</a:t>
                      </a:r>
                      <a:r>
                        <a:rPr lang="ru-RU" sz="1050" b="0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КТС/ЖТС-</a:t>
                      </a:r>
                      <a:r>
                        <a:rPr lang="ru-RU" sz="1050" b="0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тан</a:t>
                      </a:r>
                      <a:r>
                        <a:rPr lang="ru-RU" sz="1050" b="0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ru-RU" sz="1050" b="0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босату</a:t>
                      </a:r>
                      <a:endParaRPr lang="en-US" altLang="en-US" sz="1050" b="0" dirty="0">
                        <a:solidFill>
                          <a:srgbClr val="002060"/>
                        </a:solidFill>
                        <a:latin typeface="Arial" panose="020B060402020202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smtClean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сақтау</a:t>
                      </a:r>
                      <a:endParaRPr lang="en-US" altLang="en-US" sz="1050" b="1" dirty="0">
                        <a:solidFill>
                          <a:srgbClr val="00B050"/>
                        </a:solidFill>
                        <a:latin typeface="Arial" panose="020B0604020202020204" charset="-52"/>
                      </a:endParaRP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7776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ru-RU" sz="1050" b="0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басқа</a:t>
                      </a:r>
                      <a:r>
                        <a:rPr lang="ru-RU" sz="1050" b="0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ru-RU" sz="1050" b="0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жағдайларда</a:t>
                      </a:r>
                      <a:r>
                        <a:rPr lang="ru-RU" sz="1050" b="0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- </a:t>
                      </a:r>
                      <a:r>
                        <a:rPr lang="ru-RU" sz="1050" b="1" u="sng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жалпы</a:t>
                      </a:r>
                      <a:r>
                        <a:rPr lang="ru-RU" sz="1050" b="1" u="sng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мөлшерлеме</a:t>
                      </a:r>
                      <a:r>
                        <a:rPr lang="ru-RU" sz="1050" b="0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-</a:t>
                      </a:r>
                      <a:r>
                        <a:rPr lang="ru-RU" sz="1050" b="0" dirty="0" smtClean="0">
                          <a:solidFill>
                            <a:srgbClr val="FF0000"/>
                          </a:solidFill>
                          <a:latin typeface="Arial" panose="020B0604020202020204" charset="-52"/>
                        </a:rPr>
                        <a:t>15%</a:t>
                      </a:r>
                      <a:r>
                        <a:rPr lang="ru-RU" sz="1050" b="0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, </a:t>
                      </a:r>
                      <a:r>
                        <a:rPr lang="ru-RU" sz="1050" b="1" u="sng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оффшорларда-20%</a:t>
                      </a:r>
                      <a:endParaRPr lang="en-US" altLang="en-US" sz="1050" b="1" u="sng" dirty="0">
                        <a:solidFill>
                          <a:srgbClr val="002060"/>
                        </a:solidFill>
                        <a:latin typeface="Arial" panose="020B060402020202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ru-RU" sz="1050" b="1" kern="1200" dirty="0" err="1" smtClean="0">
                          <a:solidFill>
                            <a:srgbClr val="00B050"/>
                          </a:solidFill>
                          <a:latin typeface="Arial" panose="020B0604020202020204" charset="-52"/>
                          <a:ea typeface="+mn-ea"/>
                          <a:cs typeface="+mn-cs"/>
                        </a:rPr>
                        <a:t>басқа</a:t>
                      </a:r>
                      <a:r>
                        <a:rPr lang="ru-RU" sz="1050" b="1" kern="1200" dirty="0" smtClean="0">
                          <a:solidFill>
                            <a:srgbClr val="00B050"/>
                          </a:solidFill>
                          <a:latin typeface="Arial" panose="020B0604020202020204" charset="-52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50" b="1" kern="1200" dirty="0" err="1" smtClean="0">
                          <a:solidFill>
                            <a:srgbClr val="00B050"/>
                          </a:solidFill>
                          <a:latin typeface="Arial" panose="020B0604020202020204" charset="-52"/>
                          <a:ea typeface="+mn-ea"/>
                          <a:cs typeface="+mn-cs"/>
                        </a:rPr>
                        <a:t>жағдайларда-жалпы</a:t>
                      </a:r>
                      <a:r>
                        <a:rPr lang="ru-RU" sz="1050" b="1" kern="1200" dirty="0" smtClean="0">
                          <a:solidFill>
                            <a:srgbClr val="00B050"/>
                          </a:solidFill>
                          <a:latin typeface="Arial" panose="020B0604020202020204" charset="-52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50" b="1" kern="1200" dirty="0" err="1" smtClean="0">
                          <a:solidFill>
                            <a:srgbClr val="00B050"/>
                          </a:solidFill>
                          <a:latin typeface="Arial" panose="020B0604020202020204" charset="-52"/>
                          <a:ea typeface="+mn-ea"/>
                          <a:cs typeface="+mn-cs"/>
                        </a:rPr>
                        <a:t>мөлшерлеме</a:t>
                      </a:r>
                      <a:r>
                        <a:rPr lang="ru-RU" sz="1050" b="1" kern="1200" dirty="0" smtClean="0">
                          <a:solidFill>
                            <a:srgbClr val="00B050"/>
                          </a:solidFill>
                          <a:latin typeface="Arial" panose="020B0604020202020204" charset="-52"/>
                          <a:ea typeface="+mn-ea"/>
                          <a:cs typeface="+mn-cs"/>
                        </a:rPr>
                        <a:t> - 10%, оффшорларда-20%</a:t>
                      </a:r>
                      <a:endParaRPr lang="en-US" altLang="en-US" sz="1050" b="1" kern="1200" dirty="0">
                        <a:solidFill>
                          <a:srgbClr val="00B050"/>
                        </a:solidFill>
                        <a:latin typeface="Arial" panose="020B0604020202020204" charset="-52"/>
                        <a:ea typeface="+mn-ea"/>
                        <a:cs typeface="+mn-cs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154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ru-RU" sz="1050" b="0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Конвенциялар</a:t>
                      </a:r>
                      <a:r>
                        <a:rPr lang="ru-RU" sz="1050" b="0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ru-RU" sz="1050" b="0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бойынша</a:t>
                      </a:r>
                      <a:r>
                        <a:rPr lang="ru-RU" sz="1050" b="0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10 </a:t>
                      </a:r>
                      <a:r>
                        <a:rPr lang="ru-RU" sz="1050" b="0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ға</a:t>
                      </a:r>
                      <a:r>
                        <a:rPr lang="ru-RU" sz="1050" b="0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ru-RU" sz="1050" b="0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дейін</a:t>
                      </a:r>
                      <a:r>
                        <a:rPr lang="ru-RU" sz="1050" b="0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ru-RU" sz="1050" b="0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төмендету</a:t>
                      </a:r>
                      <a:r>
                        <a:rPr lang="ru-RU" sz="1050" b="0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ru-RU" sz="1050" b="0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құқығы</a:t>
                      </a:r>
                      <a:r>
                        <a:rPr lang="ru-RU" sz="1050" b="0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%</a:t>
                      </a:r>
                      <a:endParaRPr lang="en-US" altLang="en-US" sz="1050" b="0" dirty="0">
                        <a:solidFill>
                          <a:srgbClr val="002060"/>
                        </a:solidFill>
                        <a:latin typeface="Arial" panose="020B060402020202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ru-RU" sz="1050" b="1" dirty="0" err="1" smtClean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қолданудың</a:t>
                      </a:r>
                      <a:r>
                        <a:rPr lang="ru-RU" sz="1050" b="1" dirty="0" smtClean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ru-RU" sz="1050" b="1" dirty="0" err="1" smtClean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қажеті</a:t>
                      </a:r>
                      <a:r>
                        <a:rPr lang="ru-RU" sz="1050" b="1" dirty="0" smtClean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ru-RU" sz="1050" b="1" dirty="0" err="1" smtClean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жоқ</a:t>
                      </a:r>
                      <a:r>
                        <a:rPr lang="ru-RU" sz="1050" b="1" dirty="0" smtClean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, </a:t>
                      </a:r>
                      <a:r>
                        <a:rPr lang="ru-RU" sz="1050" b="1" dirty="0" err="1" smtClean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жеңілдету</a:t>
                      </a:r>
                      <a:endParaRPr lang="en-US" altLang="en-US" sz="1050" b="1" dirty="0">
                        <a:solidFill>
                          <a:srgbClr val="00B050"/>
                        </a:solidFill>
                        <a:latin typeface="Arial" panose="020B060402020202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7776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50" b="0" dirty="0" smtClean="0">
                          <a:solidFill>
                            <a:srgbClr val="000000"/>
                          </a:solidFill>
                          <a:latin typeface="Arial" panose="020B0604020202020204" charset="-52"/>
                        </a:rPr>
                        <a:t>•</a:t>
                      </a:r>
                      <a:r>
                        <a:rPr lang="ru-RU" sz="1050" b="1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құнның</a:t>
                      </a:r>
                      <a:r>
                        <a:rPr lang="ru-RU" sz="1050" b="1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ru-RU" sz="1050" b="1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өсуі</a:t>
                      </a:r>
                      <a:r>
                        <a:rPr lang="ru-RU" sz="1050" b="1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:</a:t>
                      </a:r>
                      <a:endParaRPr lang="en-US" altLang="en-US" sz="1050" b="0" dirty="0">
                        <a:solidFill>
                          <a:srgbClr val="000000"/>
                        </a:solidFill>
                        <a:latin typeface="Arial" panose="020B060402020202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050" b="1" dirty="0">
                        <a:solidFill>
                          <a:srgbClr val="000000"/>
                        </a:solidFill>
                        <a:latin typeface="Arial" panose="020B060402020202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7776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ru-RU" sz="1050" b="0" dirty="0" err="1" smtClean="0">
                          <a:solidFill>
                            <a:srgbClr val="FF0000"/>
                          </a:solidFill>
                          <a:latin typeface="Arial" panose="020B0604020202020204" charset="-52"/>
                        </a:rPr>
                        <a:t>ұстау</a:t>
                      </a:r>
                      <a:r>
                        <a:rPr lang="ru-RU" sz="1050" b="0" dirty="0" smtClean="0">
                          <a:solidFill>
                            <a:srgbClr val="FF000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ru-RU" sz="1050" b="0" dirty="0" err="1" smtClean="0">
                          <a:solidFill>
                            <a:srgbClr val="FF0000"/>
                          </a:solidFill>
                          <a:latin typeface="Arial" panose="020B0604020202020204" charset="-52"/>
                        </a:rPr>
                        <a:t>мерзіміне</a:t>
                      </a:r>
                      <a:r>
                        <a:rPr lang="ru-RU" sz="1050" b="0" dirty="0" smtClean="0">
                          <a:solidFill>
                            <a:srgbClr val="FF000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ru-RU" sz="1050" b="0" dirty="0" err="1" smtClean="0">
                          <a:solidFill>
                            <a:srgbClr val="FF0000"/>
                          </a:solidFill>
                          <a:latin typeface="Arial" panose="020B0604020202020204" charset="-52"/>
                        </a:rPr>
                        <a:t>қарамастан</a:t>
                      </a:r>
                      <a:r>
                        <a:rPr lang="ru-RU" sz="1050" b="0" dirty="0" smtClean="0">
                          <a:solidFill>
                            <a:srgbClr val="FF000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ru-RU" sz="1050" b="0" dirty="0" err="1" smtClean="0">
                          <a:solidFill>
                            <a:srgbClr val="FF0000"/>
                          </a:solidFill>
                          <a:latin typeface="Arial" panose="020B0604020202020204" charset="-52"/>
                        </a:rPr>
                        <a:t>салық</a:t>
                      </a:r>
                      <a:r>
                        <a:rPr lang="ru-RU" sz="1050" b="0" dirty="0" smtClean="0">
                          <a:solidFill>
                            <a:srgbClr val="FF000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ru-RU" sz="1050" b="0" dirty="0" err="1" smtClean="0">
                          <a:solidFill>
                            <a:srgbClr val="FF0000"/>
                          </a:solidFill>
                          <a:latin typeface="Arial" panose="020B0604020202020204" charset="-52"/>
                        </a:rPr>
                        <a:t>салынады</a:t>
                      </a:r>
                      <a:endParaRPr lang="en-US" altLang="en-US" sz="1050" b="0" dirty="0">
                        <a:solidFill>
                          <a:srgbClr val="FF0000"/>
                        </a:solidFill>
                        <a:latin typeface="Arial" panose="020B060402020202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ru-RU" sz="1050" b="1" kern="1200" dirty="0" err="1" smtClean="0">
                          <a:solidFill>
                            <a:srgbClr val="00B050"/>
                          </a:solidFill>
                          <a:latin typeface="Arial" panose="020B0604020202020204" charset="-52"/>
                          <a:ea typeface="+mn-ea"/>
                          <a:cs typeface="+mn-cs"/>
                        </a:rPr>
                        <a:t>иелену</a:t>
                      </a:r>
                      <a:r>
                        <a:rPr lang="ru-RU" sz="1050" b="1" kern="1200" dirty="0" smtClean="0">
                          <a:solidFill>
                            <a:srgbClr val="00B050"/>
                          </a:solidFill>
                          <a:latin typeface="Arial" panose="020B0604020202020204" charset="-52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50" b="1" kern="1200" dirty="0" err="1" smtClean="0">
                          <a:solidFill>
                            <a:srgbClr val="00B050"/>
                          </a:solidFill>
                          <a:latin typeface="Arial" panose="020B0604020202020204" charset="-52"/>
                          <a:ea typeface="+mn-ea"/>
                          <a:cs typeface="+mn-cs"/>
                        </a:rPr>
                        <a:t>мерзімі</a:t>
                      </a:r>
                      <a:r>
                        <a:rPr lang="ru-RU" sz="1050" b="1" kern="1200" dirty="0" smtClean="0">
                          <a:solidFill>
                            <a:srgbClr val="00B050"/>
                          </a:solidFill>
                          <a:latin typeface="Arial" panose="020B0604020202020204" charset="-52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50" b="1" kern="1200" dirty="0" err="1" smtClean="0">
                          <a:solidFill>
                            <a:srgbClr val="00B050"/>
                          </a:solidFill>
                          <a:latin typeface="Arial" panose="020B0604020202020204" charset="-52"/>
                          <a:ea typeface="+mn-ea"/>
                          <a:cs typeface="+mn-cs"/>
                        </a:rPr>
                        <a:t>кемінде</a:t>
                      </a:r>
                      <a:r>
                        <a:rPr lang="ru-RU" sz="1050" b="1" kern="1200" dirty="0" smtClean="0">
                          <a:solidFill>
                            <a:srgbClr val="00B050"/>
                          </a:solidFill>
                          <a:latin typeface="Arial" panose="020B0604020202020204" charset="-52"/>
                          <a:ea typeface="+mn-ea"/>
                          <a:cs typeface="+mn-cs"/>
                        </a:rPr>
                        <a:t> 3 </a:t>
                      </a:r>
                      <a:r>
                        <a:rPr lang="ru-RU" sz="1050" b="1" kern="1200" dirty="0" err="1" smtClean="0">
                          <a:solidFill>
                            <a:srgbClr val="00B050"/>
                          </a:solidFill>
                          <a:latin typeface="Arial" panose="020B0604020202020204" charset="-52"/>
                          <a:ea typeface="+mn-ea"/>
                          <a:cs typeface="+mn-cs"/>
                        </a:rPr>
                        <a:t>жыл</a:t>
                      </a:r>
                      <a:r>
                        <a:rPr lang="ru-RU" sz="1050" b="1" kern="1200" dirty="0" smtClean="0">
                          <a:solidFill>
                            <a:srgbClr val="00B050"/>
                          </a:solidFill>
                          <a:latin typeface="Arial" panose="020B0604020202020204" charset="-52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50" b="1" kern="1200" dirty="0" err="1" smtClean="0">
                          <a:solidFill>
                            <a:srgbClr val="00B050"/>
                          </a:solidFill>
                          <a:latin typeface="Arial" panose="020B0604020202020204" charset="-52"/>
                          <a:ea typeface="+mn-ea"/>
                          <a:cs typeface="+mn-cs"/>
                        </a:rPr>
                        <a:t>болған</a:t>
                      </a:r>
                      <a:r>
                        <a:rPr lang="ru-RU" sz="1050" b="1" kern="1200" dirty="0" smtClean="0">
                          <a:solidFill>
                            <a:srgbClr val="00B050"/>
                          </a:solidFill>
                          <a:latin typeface="Arial" panose="020B0604020202020204" charset="-52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50" b="1" kern="1200" dirty="0" err="1" smtClean="0">
                          <a:solidFill>
                            <a:srgbClr val="00B050"/>
                          </a:solidFill>
                          <a:latin typeface="Arial" panose="020B0604020202020204" charset="-52"/>
                          <a:ea typeface="+mn-ea"/>
                          <a:cs typeface="+mn-cs"/>
                        </a:rPr>
                        <a:t>кезде</a:t>
                      </a:r>
                      <a:r>
                        <a:rPr lang="ru-RU" sz="1050" b="1" kern="1200" dirty="0" smtClean="0">
                          <a:solidFill>
                            <a:srgbClr val="00B050"/>
                          </a:solidFill>
                          <a:latin typeface="Arial" panose="020B0604020202020204" charset="-52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50" b="1" kern="1200" dirty="0" err="1" smtClean="0">
                          <a:solidFill>
                            <a:srgbClr val="00B050"/>
                          </a:solidFill>
                          <a:latin typeface="Arial" panose="020B0604020202020204" charset="-52"/>
                          <a:ea typeface="+mn-ea"/>
                          <a:cs typeface="+mn-cs"/>
                        </a:rPr>
                        <a:t>босатуды</a:t>
                      </a:r>
                      <a:r>
                        <a:rPr lang="ru-RU" sz="1050" b="1" kern="1200" dirty="0" smtClean="0">
                          <a:solidFill>
                            <a:srgbClr val="00B050"/>
                          </a:solidFill>
                          <a:latin typeface="Arial" panose="020B0604020202020204" charset="-52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50" b="1" kern="1200" dirty="0" err="1" smtClean="0">
                          <a:solidFill>
                            <a:srgbClr val="00B050"/>
                          </a:solidFill>
                          <a:latin typeface="Arial" panose="020B0604020202020204" charset="-52"/>
                          <a:ea typeface="+mn-ea"/>
                          <a:cs typeface="+mn-cs"/>
                        </a:rPr>
                        <a:t>енгізу</a:t>
                      </a:r>
                      <a:endParaRPr lang="en-US" altLang="en-US" sz="1050" b="1" kern="1200" dirty="0">
                        <a:solidFill>
                          <a:srgbClr val="00B050"/>
                        </a:solidFill>
                        <a:latin typeface="Arial" panose="020B0604020202020204" charset="-52"/>
                        <a:ea typeface="+mn-ea"/>
                        <a:cs typeface="+mn-cs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7776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50" b="0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KASE </a:t>
                      </a:r>
                      <a:r>
                        <a:rPr lang="ru-RU" sz="1050" b="0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немесе</a:t>
                      </a:r>
                      <a:r>
                        <a:rPr lang="ru-RU" sz="1050" b="0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en-US" sz="1050" b="0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AIX </a:t>
                      </a:r>
                      <a:r>
                        <a:rPr lang="ru-RU" sz="1050" b="0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бойынша-босату</a:t>
                      </a:r>
                      <a:endParaRPr lang="en-US" altLang="en-US" sz="1050" b="0" dirty="0">
                        <a:solidFill>
                          <a:srgbClr val="002060"/>
                        </a:solidFill>
                        <a:latin typeface="Arial" panose="020B060402020202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ru-RU" sz="1050" b="1" dirty="0" err="1" smtClean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сақтау</a:t>
                      </a:r>
                      <a:endParaRPr lang="en-US" altLang="en-US" sz="1050" b="1" dirty="0">
                        <a:solidFill>
                          <a:srgbClr val="00B050"/>
                        </a:solidFill>
                        <a:latin typeface="Arial" panose="020B060402020202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7776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ru-RU" sz="1050" b="0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басқалары-резиденттер-20% / 10%; бейрезиденттер-15%</a:t>
                      </a:r>
                      <a:endParaRPr lang="en-US" altLang="en-US" sz="1050" b="0" dirty="0">
                        <a:solidFill>
                          <a:srgbClr val="000000"/>
                        </a:solidFill>
                        <a:latin typeface="Arial" panose="020B060402020202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ru-RU" sz="1050" b="1" dirty="0" err="1" smtClean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сақтау</a:t>
                      </a:r>
                      <a:endParaRPr lang="en-US" altLang="en-US" sz="1050" b="1" dirty="0">
                        <a:solidFill>
                          <a:srgbClr val="00B050"/>
                        </a:solidFill>
                        <a:latin typeface="Arial" panose="020B060402020202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7776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50" b="1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2. </a:t>
                      </a:r>
                      <a:r>
                        <a:rPr lang="ru-RU" sz="1050" b="1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ҚР ЕДБ – </a:t>
                      </a:r>
                      <a:r>
                        <a:rPr lang="ru-RU" sz="1050" b="1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дағы</a:t>
                      </a:r>
                      <a:r>
                        <a:rPr lang="ru-RU" sz="1050" b="1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ru-RU" sz="1050" b="1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депозиттер</a:t>
                      </a:r>
                      <a:r>
                        <a:rPr lang="ru-RU" sz="1050" b="1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-ЖТ </a:t>
                      </a:r>
                      <a:r>
                        <a:rPr lang="ru-RU" sz="1050" b="1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алған</a:t>
                      </a:r>
                      <a:r>
                        <a:rPr lang="ru-RU" sz="1050" b="1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ru-RU" sz="1050" b="1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сыйақы</a:t>
                      </a:r>
                      <a:r>
                        <a:rPr lang="ru-RU" sz="1050" b="1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ru-RU" sz="1050" b="1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бойынша</a:t>
                      </a:r>
                      <a:r>
                        <a:rPr lang="ru-RU" sz="1050" b="1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ЖТС:</a:t>
                      </a:r>
                      <a:endParaRPr lang="en-US" altLang="en-US" sz="1050" b="1" dirty="0">
                        <a:solidFill>
                          <a:srgbClr val="002060"/>
                        </a:solidFill>
                        <a:latin typeface="Arial" panose="020B060402020202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050" b="1" dirty="0">
                        <a:solidFill>
                          <a:srgbClr val="00B050"/>
                        </a:solidFill>
                        <a:latin typeface="Arial" panose="020B060402020202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7776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ru-RU" sz="1050" b="0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Резиденттер-босатылады</a:t>
                      </a:r>
                      <a:endParaRPr lang="en-US" altLang="en-US" sz="1050" b="0" dirty="0">
                        <a:solidFill>
                          <a:srgbClr val="002060"/>
                        </a:solidFill>
                        <a:latin typeface="Arial" panose="020B060402020202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ru-RU" sz="1050" b="1" dirty="0" err="1" smtClean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босатуды</a:t>
                      </a:r>
                      <a:r>
                        <a:rPr lang="ru-RU" sz="1050" b="1" dirty="0" smtClean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ru-RU" sz="1050" b="1" dirty="0" err="1" smtClean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сақтау</a:t>
                      </a:r>
                      <a:r>
                        <a:rPr lang="ru-RU" sz="1050" b="1" dirty="0" smtClean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ru-RU" sz="1050" b="1" dirty="0" err="1" smtClean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керек</a:t>
                      </a:r>
                      <a:endParaRPr lang="en-US" altLang="en-US" sz="1050" b="1" dirty="0">
                        <a:solidFill>
                          <a:srgbClr val="00B050"/>
                        </a:solidFill>
                        <a:latin typeface="Arial" panose="020B060402020202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7776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ru-RU" sz="1050" b="0" dirty="0" err="1" smtClean="0">
                          <a:solidFill>
                            <a:srgbClr val="000000"/>
                          </a:solidFill>
                          <a:latin typeface="Arial" panose="020B0604020202020204" charset="-52"/>
                        </a:rPr>
                        <a:t>бейрезиденттерге</a:t>
                      </a:r>
                      <a:r>
                        <a:rPr lang="ru-RU" sz="1050" b="0" dirty="0" smtClean="0">
                          <a:solidFill>
                            <a:srgbClr val="000000"/>
                          </a:solidFill>
                          <a:latin typeface="Arial" panose="020B0604020202020204" charset="-52"/>
                        </a:rPr>
                        <a:t> -</a:t>
                      </a:r>
                      <a:r>
                        <a:rPr lang="ru-RU" sz="1050" b="0" dirty="0" smtClean="0">
                          <a:solidFill>
                            <a:srgbClr val="FF0000"/>
                          </a:solidFill>
                          <a:latin typeface="Arial" panose="020B0604020202020204" charset="-52"/>
                        </a:rPr>
                        <a:t>15%мөлшерлеме </a:t>
                      </a:r>
                      <a:r>
                        <a:rPr lang="ru-RU" sz="1050" b="0" dirty="0" err="1" smtClean="0">
                          <a:solidFill>
                            <a:srgbClr val="FF0000"/>
                          </a:solidFill>
                          <a:latin typeface="Arial" panose="020B0604020202020204" charset="-52"/>
                        </a:rPr>
                        <a:t>бойынша</a:t>
                      </a:r>
                      <a:r>
                        <a:rPr lang="ru-RU" sz="1050" b="0" dirty="0" smtClean="0">
                          <a:solidFill>
                            <a:srgbClr val="FF000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ru-RU" sz="1050" b="0" dirty="0" err="1" smtClean="0">
                          <a:solidFill>
                            <a:srgbClr val="FF0000"/>
                          </a:solidFill>
                          <a:latin typeface="Arial" panose="020B0604020202020204" charset="-52"/>
                        </a:rPr>
                        <a:t>салық</a:t>
                      </a:r>
                      <a:r>
                        <a:rPr lang="ru-RU" sz="1050" b="0" dirty="0" smtClean="0">
                          <a:solidFill>
                            <a:srgbClr val="FF000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ru-RU" sz="1050" b="0" dirty="0" err="1" smtClean="0">
                          <a:solidFill>
                            <a:srgbClr val="FF0000"/>
                          </a:solidFill>
                          <a:latin typeface="Arial" panose="020B0604020202020204" charset="-52"/>
                        </a:rPr>
                        <a:t>салынады</a:t>
                      </a:r>
                      <a:endParaRPr lang="en-US" altLang="en-US" sz="1050" b="0" dirty="0">
                        <a:solidFill>
                          <a:srgbClr val="FF0000"/>
                        </a:solidFill>
                        <a:latin typeface="Arial" panose="020B060402020202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ru-RU" sz="1050" b="1" dirty="0" smtClean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1 </a:t>
                      </a:r>
                      <a:r>
                        <a:rPr lang="ru-RU" sz="1050" b="1" dirty="0" err="1" smtClean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жылдан</a:t>
                      </a:r>
                      <a:r>
                        <a:rPr lang="ru-RU" sz="1050" b="1" dirty="0" smtClean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ru-RU" sz="1050" b="1" dirty="0" err="1" smtClean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астам</a:t>
                      </a:r>
                      <a:r>
                        <a:rPr lang="ru-RU" sz="1050" b="1" dirty="0" smtClean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ru-RU" sz="1050" b="1" dirty="0" err="1" smtClean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салымдар</a:t>
                      </a:r>
                      <a:r>
                        <a:rPr lang="ru-RU" sz="1050" b="1" dirty="0" smtClean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ru-RU" sz="1050" b="1" dirty="0" err="1" smtClean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бойынша</a:t>
                      </a:r>
                      <a:r>
                        <a:rPr lang="ru-RU" sz="1050" b="1" dirty="0" smtClean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 -</a:t>
                      </a:r>
                      <a:r>
                        <a:rPr lang="ru-RU" sz="1050" b="1" dirty="0" err="1" smtClean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босатуды</a:t>
                      </a:r>
                      <a:r>
                        <a:rPr lang="ru-RU" sz="1050" b="1" dirty="0" smtClean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ru-RU" sz="1050" b="1" dirty="0" err="1" smtClean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енгізу</a:t>
                      </a:r>
                      <a:r>
                        <a:rPr lang="ru-RU" sz="1050" b="1" dirty="0" smtClean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; </a:t>
                      </a:r>
                    </a:p>
                    <a:p>
                      <a:pPr indent="0" algn="ctr">
                        <a:buNone/>
                      </a:pPr>
                      <a:r>
                        <a:rPr lang="ru-RU" sz="1050" b="1" dirty="0" smtClean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1 </a:t>
                      </a:r>
                      <a:r>
                        <a:rPr lang="ru-RU" sz="1050" b="1" dirty="0" err="1" smtClean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жылдан</a:t>
                      </a:r>
                      <a:r>
                        <a:rPr lang="ru-RU" sz="1050" b="1" dirty="0" smtClean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 аз </a:t>
                      </a:r>
                      <a:r>
                        <a:rPr lang="ru-RU" sz="1050" b="1" dirty="0" err="1" smtClean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болса</a:t>
                      </a:r>
                      <a:r>
                        <a:rPr lang="ru-RU" sz="1050" b="1" dirty="0" smtClean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 - </a:t>
                      </a:r>
                      <a:r>
                        <a:rPr lang="ru-RU" sz="1050" b="1" dirty="0" err="1" smtClean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сақтау</a:t>
                      </a:r>
                      <a:endParaRPr lang="en-US" altLang="en-US" sz="1050" b="1" dirty="0">
                        <a:solidFill>
                          <a:srgbClr val="00B050"/>
                        </a:solidFill>
                        <a:latin typeface="Arial" panose="020B060402020202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74573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50" b="1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3. </a:t>
                      </a:r>
                      <a:r>
                        <a:rPr lang="ru-RU" sz="1050" b="1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Инвестициялық</a:t>
                      </a:r>
                      <a:r>
                        <a:rPr lang="ru-RU" sz="1050" b="1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ru-RU" sz="1050" b="1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қорлардың</a:t>
                      </a:r>
                      <a:r>
                        <a:rPr lang="ru-RU" sz="1050" b="1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ru-RU" sz="1050" b="1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пайлары</a:t>
                      </a:r>
                      <a:r>
                        <a:rPr lang="ru-RU" sz="1050" b="1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ru-RU" sz="1050" b="1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және</a:t>
                      </a:r>
                      <a:r>
                        <a:rPr lang="ru-RU" sz="1050" b="1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ru-RU" sz="1050" b="1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жылжымайтын</a:t>
                      </a:r>
                      <a:r>
                        <a:rPr lang="ru-RU" sz="1050" b="1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ru-RU" sz="1050" b="1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мүліктің</a:t>
                      </a:r>
                      <a:r>
                        <a:rPr lang="ru-RU" sz="1050" b="1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ru-RU" sz="1050" b="1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инвестициялық</a:t>
                      </a:r>
                      <a:r>
                        <a:rPr lang="ru-RU" sz="1050" b="1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ru-RU" sz="1050" b="1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қорларының</a:t>
                      </a:r>
                      <a:r>
                        <a:rPr lang="ru-RU" sz="1050" b="1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ru-RU" sz="1050" b="1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акциялары-</a:t>
                      </a:r>
                      <a:r>
                        <a:rPr lang="ru-RU" sz="1050" b="1" kern="1200" dirty="0" err="1" smtClean="0">
                          <a:solidFill>
                            <a:srgbClr val="FF0000"/>
                          </a:solidFill>
                          <a:latin typeface="Arial" panose="020B0604020202020204" charset="-52"/>
                          <a:ea typeface="+mn-ea"/>
                          <a:cs typeface="+mn-cs"/>
                        </a:rPr>
                        <a:t>инвестициялық</a:t>
                      </a:r>
                      <a:r>
                        <a:rPr lang="ru-RU" sz="1050" b="1" kern="1200" dirty="0" smtClean="0">
                          <a:solidFill>
                            <a:srgbClr val="FF0000"/>
                          </a:solidFill>
                          <a:latin typeface="Arial" panose="020B0604020202020204" charset="-52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50" b="1" kern="1200" dirty="0" err="1" smtClean="0">
                          <a:solidFill>
                            <a:srgbClr val="FF0000"/>
                          </a:solidFill>
                          <a:latin typeface="Arial" panose="020B0604020202020204" charset="-52"/>
                          <a:ea typeface="+mn-ea"/>
                          <a:cs typeface="+mn-cs"/>
                        </a:rPr>
                        <a:t>табыстың</a:t>
                      </a:r>
                      <a:r>
                        <a:rPr lang="ru-RU" sz="1050" b="1" kern="1200" dirty="0" smtClean="0">
                          <a:solidFill>
                            <a:srgbClr val="FF0000"/>
                          </a:solidFill>
                          <a:latin typeface="Arial" panose="020B0604020202020204" charset="-52"/>
                          <a:ea typeface="+mn-ea"/>
                          <a:cs typeface="+mn-cs"/>
                        </a:rPr>
                        <a:t> КТС/ЖТС-дан </a:t>
                      </a:r>
                      <a:r>
                        <a:rPr lang="ru-RU" sz="1050" b="1" kern="1200" dirty="0" err="1" smtClean="0">
                          <a:solidFill>
                            <a:srgbClr val="FF0000"/>
                          </a:solidFill>
                          <a:latin typeface="Arial" panose="020B0604020202020204" charset="-52"/>
                          <a:ea typeface="+mn-ea"/>
                          <a:cs typeface="+mn-cs"/>
                        </a:rPr>
                        <a:t>босату</a:t>
                      </a:r>
                      <a:endParaRPr lang="en-US" altLang="en-US" sz="1050" b="1" kern="1200" dirty="0">
                        <a:solidFill>
                          <a:srgbClr val="FF0000"/>
                        </a:solidFill>
                        <a:latin typeface="Arial" panose="020B0604020202020204" charset="-52"/>
                        <a:ea typeface="+mn-ea"/>
                        <a:cs typeface="+mn-cs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ru-RU" sz="1050" b="1" dirty="0" err="1" smtClean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қосымша</a:t>
                      </a:r>
                      <a:r>
                        <a:rPr lang="ru-RU" sz="1050" b="1" dirty="0" smtClean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ru-RU" sz="1050" b="1" dirty="0" err="1" smtClean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шарттарды</a:t>
                      </a:r>
                      <a:r>
                        <a:rPr lang="ru-RU" sz="1050" b="1" dirty="0" smtClean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ru-RU" sz="1050" b="1" dirty="0" err="1" smtClean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енгізу</a:t>
                      </a:r>
                      <a:r>
                        <a:rPr lang="ru-RU" sz="1050" b="1" dirty="0" smtClean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ru-RU" sz="1050" b="1" dirty="0" err="1" smtClean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арқылы</a:t>
                      </a:r>
                      <a:r>
                        <a:rPr lang="ru-RU" sz="1050" b="1" dirty="0" smtClean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ru-RU" sz="1050" b="1" dirty="0" err="1" smtClean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жеңілдікті</a:t>
                      </a:r>
                      <a:r>
                        <a:rPr lang="ru-RU" sz="1050" b="1" dirty="0" smtClean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ru-RU" sz="1050" b="1" dirty="0" err="1" smtClean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шектеу</a:t>
                      </a:r>
                      <a:endParaRPr lang="en-US" altLang="en-US" sz="1050" b="1" dirty="0">
                        <a:solidFill>
                          <a:srgbClr val="00B050"/>
                        </a:solidFill>
                        <a:latin typeface="Arial" panose="020B060402020202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74573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50" b="1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4. </a:t>
                      </a:r>
                      <a:r>
                        <a:rPr lang="ru-RU" sz="1050" b="1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ҚР ЕДБ-</a:t>
                      </a:r>
                      <a:r>
                        <a:rPr lang="ru-RU" sz="1050" b="1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дағы</a:t>
                      </a:r>
                      <a:r>
                        <a:rPr lang="ru-RU" sz="1050" b="1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ru-RU" sz="1050" b="1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қарыздар-</a:t>
                      </a:r>
                      <a:r>
                        <a:rPr lang="ru-RU" sz="1050" b="0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кері</a:t>
                      </a:r>
                      <a:r>
                        <a:rPr lang="ru-RU" sz="1050" b="0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ru-RU" sz="1050" b="0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левередж</a:t>
                      </a:r>
                      <a:r>
                        <a:rPr lang="ru-RU" sz="1050" b="0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ru-RU" sz="1050" b="0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негізінде</a:t>
                      </a:r>
                      <a:r>
                        <a:rPr lang="ru-RU" sz="1050" b="0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ru-RU" sz="1050" b="0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өзара</a:t>
                      </a:r>
                      <a:r>
                        <a:rPr lang="ru-RU" sz="1050" b="0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ru-RU" sz="1050" b="0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байланысты</a:t>
                      </a:r>
                      <a:r>
                        <a:rPr lang="ru-RU" sz="1050" b="0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ru-RU" sz="1050" b="0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тараптар</a:t>
                      </a:r>
                      <a:r>
                        <a:rPr lang="ru-RU" sz="1050" b="0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ru-RU" sz="1050" b="0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бойынша</a:t>
                      </a:r>
                      <a:r>
                        <a:rPr lang="ru-RU" sz="1050" b="0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ru-RU" sz="1050" b="0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шегерімді</a:t>
                      </a:r>
                      <a:r>
                        <a:rPr lang="ru-RU" sz="1050" b="0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ru-RU" sz="1050" b="0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шектей</a:t>
                      </a:r>
                      <a:r>
                        <a:rPr lang="ru-RU" sz="1050" b="0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ru-RU" sz="1050" b="0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отырып</a:t>
                      </a:r>
                      <a:r>
                        <a:rPr lang="ru-RU" sz="1050" b="0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, </a:t>
                      </a:r>
                      <a:r>
                        <a:rPr lang="ru-RU" sz="1050" b="0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сыйақы</a:t>
                      </a:r>
                      <a:r>
                        <a:rPr lang="ru-RU" sz="1050" b="0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ru-RU" sz="1050" b="0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бойынша</a:t>
                      </a:r>
                      <a:r>
                        <a:rPr lang="ru-RU" sz="1050" b="0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ru-RU" sz="1050" b="0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шығыстарды</a:t>
                      </a:r>
                      <a:r>
                        <a:rPr lang="ru-RU" sz="1050" b="0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ru-RU" sz="1050" b="0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шегеру</a:t>
                      </a:r>
                      <a:r>
                        <a:rPr lang="ru-RU" sz="1050" b="0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(</a:t>
                      </a:r>
                      <a:r>
                        <a:rPr lang="ru-RU" sz="1050" b="0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кассалық</a:t>
                      </a:r>
                      <a:r>
                        <a:rPr lang="ru-RU" sz="1050" b="0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ru-RU" sz="1050" b="0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әдіс</a:t>
                      </a:r>
                      <a:r>
                        <a:rPr lang="ru-RU" sz="1050" b="0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)</a:t>
                      </a:r>
                      <a:endParaRPr lang="en-US" altLang="en-US" sz="1050" b="0" dirty="0">
                        <a:solidFill>
                          <a:srgbClr val="002060"/>
                        </a:solidFill>
                        <a:latin typeface="Arial" panose="020B060402020202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ru-RU" sz="1050" b="1" dirty="0" err="1" smtClean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сақтау</a:t>
                      </a:r>
                      <a:endParaRPr lang="en-US" altLang="en-US" sz="1050" b="1" dirty="0">
                        <a:solidFill>
                          <a:srgbClr val="00B050"/>
                        </a:solidFill>
                        <a:latin typeface="Arial" panose="020B060402020202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04332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Бизнеске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арналған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қорландыру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құралдары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(2/2)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594090" y="956945"/>
            <a:ext cx="2117725" cy="358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Ұсынылады</a:t>
            </a:r>
            <a:r>
              <a:rPr lang="ru-RU" b="1" i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b="1" i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07454" y="957760"/>
            <a:ext cx="3136305" cy="3589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Ағымдағы</a:t>
            </a:r>
            <a:r>
              <a:rPr lang="ru-RU" b="1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i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жағдай</a:t>
            </a:r>
            <a:r>
              <a:rPr lang="ru-RU" b="1" i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b="1" i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Таблица 6"/>
          <p:cNvGraphicFramePr/>
          <p:nvPr>
            <p:extLst>
              <p:ext uri="{D42A27DB-BD31-4B8C-83A1-F6EECF244321}">
                <p14:modId xmlns:p14="http://schemas.microsoft.com/office/powerpoint/2010/main" val="386895175"/>
              </p:ext>
            </p:extLst>
          </p:nvPr>
        </p:nvGraphicFramePr>
        <p:xfrm>
          <a:off x="498475" y="1362075"/>
          <a:ext cx="11042015" cy="4935855"/>
        </p:xfrm>
        <a:graphic>
          <a:graphicData uri="http://schemas.openxmlformats.org/drawingml/2006/table">
            <a:tbl>
              <a:tblPr/>
              <a:tblGrid>
                <a:gridCol w="7502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394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769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1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5. </a:t>
                      </a:r>
                      <a:r>
                        <a:rPr lang="ru-RU" sz="1000" b="1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Шетелден</a:t>
                      </a:r>
                      <a:r>
                        <a:rPr lang="ru-RU" sz="1000" b="1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ru-RU" sz="1000" b="1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алынған</a:t>
                      </a:r>
                      <a:r>
                        <a:rPr lang="ru-RU" sz="1000" b="1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ru-RU" sz="1000" b="1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қарыздар-</a:t>
                      </a:r>
                      <a:r>
                        <a:rPr lang="ru-RU" sz="1000" b="0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кері</a:t>
                      </a:r>
                      <a:r>
                        <a:rPr lang="ru-RU" sz="1000" b="1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ru-RU" sz="1000" b="0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левередж</a:t>
                      </a:r>
                      <a:r>
                        <a:rPr lang="ru-RU" sz="1000" b="0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ru-RU" sz="1000" b="0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негізінде</a:t>
                      </a:r>
                      <a:r>
                        <a:rPr lang="ru-RU" sz="1000" b="0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ru-RU" sz="1000" b="0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өзара</a:t>
                      </a:r>
                      <a:r>
                        <a:rPr lang="ru-RU" sz="1000" b="0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ru-RU" sz="1000" b="0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байланысты</a:t>
                      </a:r>
                      <a:r>
                        <a:rPr lang="ru-RU" sz="1000" b="0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ru-RU" sz="1000" b="0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Тараптар</a:t>
                      </a:r>
                      <a:r>
                        <a:rPr lang="ru-RU" sz="1000" b="0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ru-RU" sz="1000" b="0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бойынша</a:t>
                      </a:r>
                      <a:r>
                        <a:rPr lang="ru-RU" sz="1000" b="0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ru-RU" sz="1000" b="0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шегерімді</a:t>
                      </a:r>
                      <a:r>
                        <a:rPr lang="ru-RU" sz="1000" b="0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ru-RU" sz="1000" b="0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шектей</a:t>
                      </a:r>
                      <a:r>
                        <a:rPr lang="ru-RU" sz="1000" b="0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ru-RU" sz="1000" b="0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отырып</a:t>
                      </a:r>
                      <a:r>
                        <a:rPr lang="ru-RU" sz="1000" b="0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, </a:t>
                      </a:r>
                      <a:r>
                        <a:rPr lang="ru-RU" sz="1000" b="0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сыйақы</a:t>
                      </a:r>
                      <a:r>
                        <a:rPr lang="ru-RU" sz="1000" b="0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ru-RU" sz="1000" b="0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бойынша</a:t>
                      </a:r>
                      <a:r>
                        <a:rPr lang="ru-RU" sz="1000" b="0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ru-RU" sz="1000" b="0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шығыстарды</a:t>
                      </a:r>
                      <a:r>
                        <a:rPr lang="ru-RU" sz="1000" b="0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ru-RU" sz="1000" b="0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шегеру</a:t>
                      </a:r>
                      <a:r>
                        <a:rPr lang="ru-RU" sz="1000" b="1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. </a:t>
                      </a:r>
                      <a:r>
                        <a:rPr lang="ru-RU" sz="1000" b="0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Көзден</a:t>
                      </a:r>
                      <a:r>
                        <a:rPr lang="ru-RU" sz="1000" b="0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ru-RU" sz="1000" b="0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алынатын</a:t>
                      </a:r>
                      <a:r>
                        <a:rPr lang="ru-RU" sz="1000" b="0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ru-RU" sz="1000" b="0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салық</a:t>
                      </a:r>
                      <a:r>
                        <a:rPr lang="ru-RU" sz="1000" b="0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: </a:t>
                      </a:r>
                      <a:r>
                        <a:rPr lang="ru-RU" sz="1000" b="0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жалпы</a:t>
                      </a:r>
                      <a:r>
                        <a:rPr lang="ru-RU" sz="1000" b="0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мөлшерлеме-15%</a:t>
                      </a:r>
                      <a:endParaRPr lang="en-US" altLang="en-US" sz="1000" b="0" dirty="0">
                        <a:solidFill>
                          <a:srgbClr val="002060"/>
                        </a:solidFill>
                        <a:latin typeface="Arial" panose="020B060402020202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10%</a:t>
                      </a:r>
                      <a:endParaRPr lang="en-US" altLang="en-US" sz="1000" b="1" dirty="0">
                        <a:solidFill>
                          <a:srgbClr val="00B050"/>
                        </a:solidFill>
                        <a:latin typeface="Arial" panose="020B0604020202020204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93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ru-RU" sz="1000" b="1" u="sng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оффшорларда-</a:t>
                      </a:r>
                      <a:r>
                        <a:rPr lang="ru-RU" sz="1000" b="1" u="sng" dirty="0" smtClean="0">
                          <a:solidFill>
                            <a:srgbClr val="FF0000"/>
                          </a:solidFill>
                          <a:latin typeface="Arial" panose="020B0604020202020204" charset="-52"/>
                        </a:rPr>
                        <a:t>20%</a:t>
                      </a:r>
                      <a:endParaRPr lang="en-US" altLang="en-US" sz="1000" b="1" u="sng" dirty="0">
                        <a:solidFill>
                          <a:srgbClr val="FF0000"/>
                        </a:solidFill>
                        <a:latin typeface="Arial" panose="020B060402020202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ru-RU" sz="1000" b="1" dirty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2</a:t>
                      </a:r>
                      <a:r>
                        <a:rPr lang="en-US" sz="1000" b="1" dirty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0%</a:t>
                      </a:r>
                      <a:endParaRPr lang="en-US" altLang="en-US" sz="1000" b="1" dirty="0">
                        <a:solidFill>
                          <a:srgbClr val="00B050"/>
                        </a:solidFill>
                        <a:latin typeface="Arial" panose="020B0604020202020204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5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Конвенциялар</a:t>
                      </a:r>
                      <a:r>
                        <a:rPr lang="ru-RU" sz="1000" b="0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ru-RU" sz="1000" b="0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бойынша</a:t>
                      </a:r>
                      <a:r>
                        <a:rPr lang="ru-RU" sz="1000" b="0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10%</a:t>
                      </a:r>
                      <a:r>
                        <a:rPr lang="kk-KZ" sz="1000" b="0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-</a:t>
                      </a:r>
                      <a:r>
                        <a:rPr lang="ru-RU" sz="1000" b="0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ға</a:t>
                      </a:r>
                      <a:r>
                        <a:rPr lang="ru-RU" sz="1000" b="0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ru-RU" sz="1000" b="0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дейін</a:t>
                      </a:r>
                      <a:r>
                        <a:rPr lang="ru-RU" sz="1000" b="0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ru-RU" sz="1000" b="0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төмендету</a:t>
                      </a:r>
                      <a:r>
                        <a:rPr lang="ru-RU" sz="1000" b="0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ru-RU" sz="1000" b="0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құқығы</a:t>
                      </a:r>
                      <a:endParaRPr lang="en-US" altLang="en-US" sz="1000" b="0" dirty="0">
                        <a:solidFill>
                          <a:srgbClr val="002060"/>
                        </a:solidFill>
                        <a:latin typeface="Arial" panose="020B060402020202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ru-RU" sz="1000" b="1" dirty="0" err="1" smtClean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қолданудың</a:t>
                      </a:r>
                      <a:r>
                        <a:rPr lang="ru-RU" sz="1000" b="1" dirty="0" smtClean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ru-RU" sz="1000" b="1" dirty="0" err="1" smtClean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қажеті</a:t>
                      </a:r>
                      <a:r>
                        <a:rPr lang="ru-RU" sz="1000" b="1" dirty="0" smtClean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ru-RU" sz="1000" b="1" dirty="0" err="1" smtClean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жоқ</a:t>
                      </a:r>
                      <a:r>
                        <a:rPr lang="ru-RU" sz="1000" b="1" dirty="0" smtClean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, </a:t>
                      </a:r>
                      <a:r>
                        <a:rPr lang="ru-RU" sz="1000" b="1" dirty="0" err="1" smtClean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жеңілдету</a:t>
                      </a:r>
                      <a:endParaRPr lang="en-US" altLang="en-US" sz="1000" b="1" dirty="0">
                        <a:solidFill>
                          <a:srgbClr val="00B050"/>
                        </a:solidFill>
                        <a:latin typeface="Arial" panose="020B0604020202020204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193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1" dirty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6. </a:t>
                      </a:r>
                      <a:r>
                        <a:rPr lang="ru-RU" sz="1000" b="1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Жарғылық</a:t>
                      </a:r>
                      <a:r>
                        <a:rPr lang="ru-RU" sz="1000" b="1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ru-RU" sz="1000" b="1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капиталға</a:t>
                      </a:r>
                      <a:r>
                        <a:rPr lang="ru-RU" sz="1000" b="1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ru-RU" sz="1000" b="1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тікелей</a:t>
                      </a:r>
                      <a:r>
                        <a:rPr lang="ru-RU" sz="1000" b="1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ru-RU" sz="1000" b="1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инвестициялар</a:t>
                      </a:r>
                      <a:r>
                        <a:rPr lang="en-US" sz="1000" b="1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:</a:t>
                      </a:r>
                      <a:endParaRPr lang="en-US" altLang="en-US" sz="1000" b="1" dirty="0">
                        <a:solidFill>
                          <a:srgbClr val="002060"/>
                        </a:solidFill>
                        <a:latin typeface="Arial" panose="020B060402020202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000" b="1" dirty="0">
                        <a:solidFill>
                          <a:srgbClr val="000000"/>
                        </a:solidFill>
                        <a:latin typeface="Arial" panose="020B0604020202020204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193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anose="020B0604020202020204" charset="-52"/>
                        </a:rPr>
                        <a:t>•</a:t>
                      </a:r>
                      <a:r>
                        <a:rPr lang="ru-RU" sz="1000" b="1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Дивидендтер</a:t>
                      </a:r>
                      <a:r>
                        <a:rPr lang="en-US" sz="1000" b="1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: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Arial" panose="020B060402020202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000" b="1" dirty="0">
                        <a:solidFill>
                          <a:srgbClr val="000000"/>
                        </a:solidFill>
                        <a:latin typeface="Arial" panose="020B0604020202020204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 dirty="0" smtClean="0">
                          <a:solidFill>
                            <a:srgbClr val="000000"/>
                          </a:solidFill>
                          <a:latin typeface="Arial" panose="020B0604020202020204" charset="-52"/>
                        </a:rPr>
                        <a:t>•</a:t>
                      </a:r>
                      <a:r>
                        <a:rPr lang="ru-RU" sz="1000" b="0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ҚР </a:t>
                      </a:r>
                      <a:r>
                        <a:rPr lang="ru-RU" sz="1000" b="0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резиденттері-пайдаға</a:t>
                      </a:r>
                      <a:r>
                        <a:rPr lang="ru-RU" sz="1000" b="0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КТС (20%)+ </a:t>
                      </a:r>
                      <a:r>
                        <a:rPr lang="ru-RU" sz="1000" b="0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салынады</a:t>
                      </a:r>
                      <a:r>
                        <a:rPr lang="ru-RU" sz="1000" b="0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Arial" panose="020B060402020202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000" b="1" dirty="0">
                        <a:solidFill>
                          <a:srgbClr val="000000"/>
                        </a:solidFill>
                        <a:latin typeface="Arial" panose="020B0604020202020204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545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ru-RU" sz="1000" b="0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ЖТ </a:t>
                      </a:r>
                      <a:r>
                        <a:rPr lang="ru-RU" sz="1000" b="0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дивидендтерінен</a:t>
                      </a:r>
                      <a:r>
                        <a:rPr lang="ru-RU" sz="1000" b="0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ru-RU" sz="1000" b="0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көзден</a:t>
                      </a:r>
                      <a:r>
                        <a:rPr lang="ru-RU" sz="1000" b="0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ru-RU" sz="1000" b="0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алынатын</a:t>
                      </a:r>
                      <a:r>
                        <a:rPr lang="ru-RU" sz="1000" b="0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ru-RU" sz="1000" b="0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салық</a:t>
                      </a:r>
                      <a:r>
                        <a:rPr lang="ru-RU" sz="1000" b="0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(</a:t>
                      </a:r>
                      <a:r>
                        <a:rPr lang="ru-RU" sz="1000" b="0" dirty="0" smtClean="0">
                          <a:solidFill>
                            <a:srgbClr val="FF0000"/>
                          </a:solidFill>
                          <a:latin typeface="Arial" panose="020B0604020202020204" charset="-52"/>
                        </a:rPr>
                        <a:t>30 </a:t>
                      </a:r>
                      <a:r>
                        <a:rPr lang="ru-RU" sz="1000" b="0" dirty="0" err="1" smtClean="0">
                          <a:solidFill>
                            <a:srgbClr val="FF0000"/>
                          </a:solidFill>
                          <a:latin typeface="Arial" panose="020B0604020202020204" charset="-52"/>
                        </a:rPr>
                        <a:t>мың</a:t>
                      </a:r>
                      <a:r>
                        <a:rPr lang="ru-RU" sz="1000" b="0" dirty="0" smtClean="0">
                          <a:solidFill>
                            <a:srgbClr val="FF0000"/>
                          </a:solidFill>
                          <a:latin typeface="Arial" panose="020B0604020202020204" charset="-52"/>
                        </a:rPr>
                        <a:t> АЕК </a:t>
                      </a:r>
                      <a:r>
                        <a:rPr lang="ru-RU" sz="1000" b="0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шегінде</a:t>
                      </a:r>
                      <a:r>
                        <a:rPr lang="ru-RU" sz="1000" b="0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ru-RU" sz="1000" b="0" dirty="0" err="1" smtClean="0">
                          <a:solidFill>
                            <a:srgbClr val="FF0000"/>
                          </a:solidFill>
                          <a:latin typeface="Arial" panose="020B0604020202020204" charset="-52"/>
                        </a:rPr>
                        <a:t>босату</a:t>
                      </a:r>
                      <a:r>
                        <a:rPr lang="ru-RU" sz="1000" b="0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, </a:t>
                      </a:r>
                      <a:r>
                        <a:rPr lang="ru-RU" sz="1000" b="0" dirty="0" smtClean="0">
                          <a:solidFill>
                            <a:srgbClr val="FF0000"/>
                          </a:solidFill>
                          <a:latin typeface="Arial" panose="020B0604020202020204" charset="-52"/>
                        </a:rPr>
                        <a:t>10% – дан </a:t>
                      </a:r>
                      <a:r>
                        <a:rPr lang="ru-RU" sz="1000" b="0" dirty="0" err="1" smtClean="0">
                          <a:solidFill>
                            <a:srgbClr val="FF0000"/>
                          </a:solidFill>
                          <a:latin typeface="Arial" panose="020B0604020202020204" charset="-52"/>
                        </a:rPr>
                        <a:t>жоғары</a:t>
                      </a:r>
                      <a:r>
                        <a:rPr lang="ru-RU" sz="1000" b="0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)</a:t>
                      </a:r>
                      <a:endParaRPr lang="en-US" altLang="en-US" sz="1000" b="0" dirty="0">
                        <a:solidFill>
                          <a:srgbClr val="002060"/>
                        </a:solidFill>
                        <a:latin typeface="Arial" panose="020B060402020202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5%</a:t>
                      </a:r>
                      <a:endParaRPr lang="en-US" altLang="en-US" sz="1000" b="1" dirty="0">
                        <a:solidFill>
                          <a:srgbClr val="00B050"/>
                        </a:solidFill>
                        <a:latin typeface="Arial" panose="020B0604020202020204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 dirty="0" smtClean="0">
                          <a:solidFill>
                            <a:srgbClr val="FF0000"/>
                          </a:solidFill>
                          <a:latin typeface="Arial" panose="020B0604020202020204" charset="-52"/>
                        </a:rPr>
                        <a:t>KASE </a:t>
                      </a:r>
                      <a:r>
                        <a:rPr lang="ru-RU" sz="1000" b="0" dirty="0" err="1" smtClean="0">
                          <a:solidFill>
                            <a:srgbClr val="FF0000"/>
                          </a:solidFill>
                          <a:latin typeface="Arial" panose="020B0604020202020204" charset="-52"/>
                        </a:rPr>
                        <a:t>немесе</a:t>
                      </a:r>
                      <a:r>
                        <a:rPr lang="ru-RU" sz="1000" b="0" dirty="0" smtClean="0">
                          <a:solidFill>
                            <a:srgbClr val="FF000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en-US" sz="1000" b="0" dirty="0" smtClean="0">
                          <a:solidFill>
                            <a:srgbClr val="FF0000"/>
                          </a:solidFill>
                          <a:latin typeface="Arial" panose="020B0604020202020204" charset="-52"/>
                        </a:rPr>
                        <a:t>AIX </a:t>
                      </a:r>
                      <a:r>
                        <a:rPr lang="ru-RU" sz="1000" b="0" dirty="0" err="1" smtClean="0">
                          <a:solidFill>
                            <a:srgbClr val="FF0000"/>
                          </a:solidFill>
                          <a:latin typeface="Arial" panose="020B0604020202020204" charset="-52"/>
                        </a:rPr>
                        <a:t>жүйесіндегілер</a:t>
                      </a:r>
                      <a:r>
                        <a:rPr lang="ru-RU" sz="1000" b="0" dirty="0" smtClean="0">
                          <a:solidFill>
                            <a:srgbClr val="FF000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ru-RU" sz="1000" b="0" dirty="0" err="1" smtClean="0">
                          <a:solidFill>
                            <a:srgbClr val="FF0000"/>
                          </a:solidFill>
                          <a:latin typeface="Arial" panose="020B0604020202020204" charset="-52"/>
                        </a:rPr>
                        <a:t>бойынша</a:t>
                      </a:r>
                      <a:r>
                        <a:rPr lang="ru-RU" sz="1000" b="0" dirty="0" smtClean="0">
                          <a:solidFill>
                            <a:srgbClr val="FF000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ru-RU" sz="1000" b="0" dirty="0" err="1" smtClean="0">
                          <a:solidFill>
                            <a:srgbClr val="FF0000"/>
                          </a:solidFill>
                          <a:latin typeface="Arial" panose="020B0604020202020204" charset="-52"/>
                        </a:rPr>
                        <a:t>босату</a:t>
                      </a:r>
                      <a:endParaRPr lang="en-US" altLang="en-US" sz="1000" b="0" dirty="0">
                        <a:solidFill>
                          <a:srgbClr val="FF0000"/>
                        </a:solidFill>
                        <a:latin typeface="Arial" panose="020B060402020202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ru-RU" sz="1000" b="1" dirty="0" err="1" smtClean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жеңілдікті</a:t>
                      </a:r>
                      <a:r>
                        <a:rPr lang="ru-RU" sz="1000" b="1" dirty="0" smtClean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ru-RU" sz="1000" b="1" dirty="0" err="1" smtClean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алып</a:t>
                      </a:r>
                      <a:r>
                        <a:rPr lang="ru-RU" sz="1000" b="1" dirty="0" smtClean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ru-RU" sz="1000" b="1" dirty="0" err="1" smtClean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тастау</a:t>
                      </a:r>
                      <a:r>
                        <a:rPr lang="ru-RU" sz="1000" b="1" baseline="0" dirty="0" smtClean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ru-RU" sz="1000" b="1" dirty="0" smtClean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(5</a:t>
                      </a:r>
                      <a:r>
                        <a:rPr lang="ru-RU" sz="1000" b="1" dirty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%)</a:t>
                      </a:r>
                      <a:endParaRPr lang="en-US" altLang="en-US" sz="1000" b="1" dirty="0">
                        <a:solidFill>
                          <a:srgbClr val="FF0000"/>
                        </a:solidFill>
                        <a:latin typeface="Arial" panose="020B0604020202020204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193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 dirty="0" smtClean="0">
                          <a:solidFill>
                            <a:srgbClr val="000000"/>
                          </a:solidFill>
                          <a:latin typeface="Arial" panose="020B0604020202020204" charset="-52"/>
                        </a:rPr>
                        <a:t>•</a:t>
                      </a:r>
                      <a:r>
                        <a:rPr lang="ru-RU" sz="1000" b="0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бейрезиденттер-пайдаға</a:t>
                      </a:r>
                      <a:r>
                        <a:rPr lang="ru-RU" sz="1000" b="0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КТС (20%)+ </a:t>
                      </a:r>
                      <a:r>
                        <a:rPr lang="ru-RU" sz="1000" b="0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салынады</a:t>
                      </a:r>
                      <a:r>
                        <a:rPr lang="ru-RU" sz="1000" b="0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Arial" panose="020B060402020202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000" b="1" dirty="0">
                        <a:solidFill>
                          <a:srgbClr val="00B050"/>
                        </a:solidFill>
                        <a:latin typeface="Arial" panose="020B0604020202020204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193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ru-RU" sz="1000" b="0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дивидендтер</a:t>
                      </a:r>
                      <a:r>
                        <a:rPr lang="ru-RU" sz="1000" b="0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ru-RU" sz="1000" b="0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көзінен</a:t>
                      </a:r>
                      <a:r>
                        <a:rPr lang="ru-RU" sz="1000" b="0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ru-RU" sz="1000" b="0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алынатын</a:t>
                      </a:r>
                      <a:r>
                        <a:rPr lang="ru-RU" sz="1000" b="0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ru-RU" sz="1000" b="0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салық</a:t>
                      </a:r>
                      <a:r>
                        <a:rPr lang="ru-RU" sz="1000" b="0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-</a:t>
                      </a:r>
                      <a:r>
                        <a:rPr lang="en-US" sz="1000" b="0" dirty="0" smtClean="0">
                          <a:solidFill>
                            <a:srgbClr val="FF0000"/>
                          </a:solidFill>
                          <a:latin typeface="Arial" panose="020B0604020202020204" charset="-52"/>
                        </a:rPr>
                        <a:t>KASE </a:t>
                      </a:r>
                      <a:r>
                        <a:rPr lang="ru-RU" sz="1000" b="0" dirty="0" err="1" smtClean="0">
                          <a:solidFill>
                            <a:srgbClr val="FF0000"/>
                          </a:solidFill>
                          <a:latin typeface="Arial" panose="020B0604020202020204" charset="-52"/>
                        </a:rPr>
                        <a:t>немесе</a:t>
                      </a:r>
                      <a:r>
                        <a:rPr lang="ru-RU" sz="1000" b="0" dirty="0" smtClean="0">
                          <a:solidFill>
                            <a:srgbClr val="FF000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en-US" sz="1000" b="0" dirty="0" smtClean="0">
                          <a:solidFill>
                            <a:srgbClr val="FF0000"/>
                          </a:solidFill>
                          <a:latin typeface="Arial" panose="020B0604020202020204" charset="-52"/>
                        </a:rPr>
                        <a:t>AIX </a:t>
                      </a:r>
                      <a:r>
                        <a:rPr lang="ru-RU" sz="1000" b="0" dirty="0" err="1" smtClean="0">
                          <a:solidFill>
                            <a:srgbClr val="FF0000"/>
                          </a:solidFill>
                          <a:latin typeface="Arial" panose="020B0604020202020204" charset="-52"/>
                        </a:rPr>
                        <a:t>бойынша</a:t>
                      </a:r>
                      <a:r>
                        <a:rPr lang="ru-RU" sz="1000" b="0" dirty="0" smtClean="0">
                          <a:solidFill>
                            <a:srgbClr val="FF000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ru-RU" sz="1000" b="0" dirty="0" err="1" smtClean="0">
                          <a:solidFill>
                            <a:srgbClr val="FF0000"/>
                          </a:solidFill>
                          <a:latin typeface="Arial" panose="020B0604020202020204" charset="-52"/>
                        </a:rPr>
                        <a:t>босату</a:t>
                      </a:r>
                      <a:endParaRPr lang="en-US" altLang="en-US" sz="1000" b="0" dirty="0">
                        <a:solidFill>
                          <a:srgbClr val="FF0000"/>
                        </a:solidFill>
                        <a:latin typeface="Arial" panose="020B060402020202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ru-RU" sz="1000" b="1" dirty="0" smtClean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5% (</a:t>
                      </a:r>
                      <a:r>
                        <a:rPr lang="ru-RU" sz="1000" b="1" dirty="0" err="1" smtClean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жарғылық</a:t>
                      </a:r>
                      <a:r>
                        <a:rPr lang="ru-RU" sz="1000" b="1" dirty="0" smtClean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ru-RU" sz="1000" b="1" dirty="0" err="1" smtClean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капиталдағы</a:t>
                      </a:r>
                      <a:r>
                        <a:rPr lang="ru-RU" sz="1000" b="1" dirty="0" smtClean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ru-RU" sz="1000" b="1" dirty="0" err="1" smtClean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үлесі</a:t>
                      </a:r>
                      <a:r>
                        <a:rPr lang="ru-RU" sz="1000" b="1" dirty="0" smtClean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ru-RU" sz="1000" b="1" dirty="0" err="1" smtClean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кемінде</a:t>
                      </a:r>
                      <a:r>
                        <a:rPr lang="ru-RU" sz="1000" b="1" dirty="0" smtClean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 25% </a:t>
                      </a:r>
                      <a:r>
                        <a:rPr lang="ru-RU" sz="1000" b="1" dirty="0" err="1" smtClean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болғанда</a:t>
                      </a:r>
                      <a:r>
                        <a:rPr lang="ru-RU" sz="1000" b="1" dirty="0" smtClean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) (</a:t>
                      </a:r>
                      <a:r>
                        <a:rPr lang="ru-RU" sz="1000" b="1" dirty="0" err="1" smtClean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оның</a:t>
                      </a:r>
                      <a:r>
                        <a:rPr lang="ru-RU" sz="1000" b="1" dirty="0" smtClean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ru-RU" sz="1000" b="1" dirty="0" err="1" smtClean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ішінде</a:t>
                      </a:r>
                      <a:r>
                        <a:rPr lang="ru-RU" sz="1000" b="1" dirty="0" smtClean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 ХВҚ </a:t>
                      </a:r>
                      <a:r>
                        <a:rPr lang="ru-RU" sz="1000" b="1" dirty="0" err="1" smtClean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ұсынымдарын</a:t>
                      </a:r>
                      <a:r>
                        <a:rPr lang="ru-RU" sz="1000" b="1" dirty="0" smtClean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ru-RU" sz="1000" b="1" dirty="0" err="1" smtClean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ескере</a:t>
                      </a:r>
                      <a:r>
                        <a:rPr lang="ru-RU" sz="1000" b="1" dirty="0" smtClean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ru-RU" sz="1000" b="1" dirty="0" err="1" smtClean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отырып</a:t>
                      </a:r>
                      <a:r>
                        <a:rPr lang="ru-RU" sz="1000" b="1" dirty="0" smtClean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);</a:t>
                      </a:r>
                    </a:p>
                    <a:p>
                      <a:pPr indent="0" algn="ctr">
                        <a:buNone/>
                      </a:pPr>
                      <a:r>
                        <a:rPr lang="ru-RU" sz="1000" b="1" dirty="0" err="1" smtClean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жалпы</a:t>
                      </a:r>
                      <a:r>
                        <a:rPr lang="ru-RU" sz="1000" b="1" dirty="0" smtClean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 ставка-15 %</a:t>
                      </a:r>
                    </a:p>
                    <a:p>
                      <a:pPr indent="0" algn="ctr">
                        <a:buNone/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Arial" panose="020B0604020202020204" charset="-52"/>
                        </a:rPr>
                        <a:t>оффшорларда-20%</a:t>
                      </a:r>
                      <a:endParaRPr lang="en-US" altLang="en-US" sz="1000" b="0" dirty="0">
                        <a:solidFill>
                          <a:schemeClr val="tx1"/>
                        </a:solidFill>
                        <a:latin typeface="Arial" panose="020B0604020202020204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ru-RU" sz="1000" b="0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жалпы</a:t>
                      </a:r>
                      <a:r>
                        <a:rPr lang="ru-RU" sz="1000" b="0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ставка-</a:t>
                      </a:r>
                      <a:r>
                        <a:rPr lang="ru-RU" sz="1000" b="0" dirty="0" smtClean="0">
                          <a:solidFill>
                            <a:srgbClr val="FF0000"/>
                          </a:solidFill>
                          <a:latin typeface="Arial" panose="020B0604020202020204" charset="-52"/>
                        </a:rPr>
                        <a:t>15%</a:t>
                      </a:r>
                      <a:endParaRPr lang="en-US" altLang="en-US" sz="1000" b="0" dirty="0">
                        <a:solidFill>
                          <a:srgbClr val="FF0000"/>
                        </a:solidFill>
                        <a:latin typeface="Arial" panose="020B060402020202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9972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ru-RU" sz="1000" b="0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оффшорларда-</a:t>
                      </a:r>
                      <a:r>
                        <a:rPr lang="ru-RU" sz="1000" b="1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20%</a:t>
                      </a:r>
                      <a:endParaRPr lang="en-US" altLang="en-US" sz="1000" b="1" dirty="0">
                        <a:solidFill>
                          <a:schemeClr val="tx1"/>
                        </a:solidFill>
                        <a:latin typeface="Arial" panose="020B060402020202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300" b="1" dirty="0">
                        <a:solidFill>
                          <a:srgbClr val="00B050"/>
                        </a:solidFill>
                        <a:latin typeface="Arial" panose="020B0604020202020204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ru-RU" sz="1000" b="0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Конвенциялар</a:t>
                      </a:r>
                      <a:r>
                        <a:rPr lang="ru-RU" sz="1000" b="0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ru-RU" sz="1000" b="0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бойынша</a:t>
                      </a:r>
                      <a:r>
                        <a:rPr lang="ru-RU" sz="1000" b="0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5% - </a:t>
                      </a:r>
                      <a:r>
                        <a:rPr lang="ru-RU" sz="1000" b="0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ға</a:t>
                      </a:r>
                      <a:r>
                        <a:rPr lang="ru-RU" sz="1000" b="0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ru-RU" sz="1000" b="0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дейін</a:t>
                      </a:r>
                      <a:r>
                        <a:rPr lang="ru-RU" sz="1000" b="0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ru-RU" sz="1000" b="0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төмендету</a:t>
                      </a:r>
                      <a:r>
                        <a:rPr lang="ru-RU" sz="1000" b="0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ru-RU" sz="1000" b="0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құқығы</a:t>
                      </a:r>
                      <a:r>
                        <a:rPr lang="ru-RU" sz="1000" b="0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, 10%</a:t>
                      </a:r>
                      <a:endParaRPr lang="en-US" altLang="en-US" sz="1000" b="0" dirty="0">
                        <a:solidFill>
                          <a:srgbClr val="002060"/>
                        </a:solidFill>
                        <a:latin typeface="Arial" panose="020B060402020202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ru-RU" sz="1000" b="1" dirty="0" err="1" smtClean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сақтау</a:t>
                      </a:r>
                      <a:endParaRPr lang="en-US" altLang="en-US" sz="1000" b="1" dirty="0">
                        <a:solidFill>
                          <a:srgbClr val="00B050"/>
                        </a:solidFill>
                        <a:latin typeface="Arial" panose="020B0604020202020204" charset="-52"/>
                      </a:endParaRPr>
                    </a:p>
                  </a:txBody>
                  <a:tcPr marL="12700" marR="12700" marT="127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193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 panose="020B0604020202020204" charset="-52"/>
                        </a:rPr>
                        <a:t>•</a:t>
                      </a:r>
                      <a:r>
                        <a:rPr lang="ru-RU" sz="1000" b="1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ҚР </a:t>
                      </a:r>
                      <a:r>
                        <a:rPr lang="ru-RU" sz="1000" b="1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эмитенттерінің</a:t>
                      </a:r>
                      <a:r>
                        <a:rPr lang="ru-RU" sz="1000" b="1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ru-RU" sz="1000" b="1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акциялары</a:t>
                      </a:r>
                      <a:r>
                        <a:rPr lang="ru-RU" sz="1000" b="1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мен </a:t>
                      </a:r>
                      <a:r>
                        <a:rPr lang="ru-RU" sz="1000" b="1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қатысу</a:t>
                      </a:r>
                      <a:r>
                        <a:rPr lang="ru-RU" sz="1000" b="1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ru-RU" sz="1000" b="1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үлестері</a:t>
                      </a:r>
                      <a:r>
                        <a:rPr lang="ru-RU" sz="1000" b="1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ru-RU" sz="1000" b="1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бойынша</a:t>
                      </a:r>
                      <a:r>
                        <a:rPr lang="ru-RU" sz="1000" b="1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ru-RU" sz="1000" b="1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құнның</a:t>
                      </a:r>
                      <a:r>
                        <a:rPr lang="ru-RU" sz="1000" b="1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ru-RU" sz="1000" b="1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өсуі</a:t>
                      </a:r>
                      <a:r>
                        <a:rPr lang="ru-RU" sz="1000" b="1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: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Arial" panose="020B060402020202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000" b="1" dirty="0">
                        <a:solidFill>
                          <a:srgbClr val="00B050"/>
                        </a:solidFill>
                        <a:latin typeface="Arial" panose="020B0604020202020204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193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ru-RU" sz="1000" b="0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иелену</a:t>
                      </a:r>
                      <a:r>
                        <a:rPr lang="ru-RU" sz="1000" b="0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ru-RU" sz="1000" b="0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мерзімі</a:t>
                      </a:r>
                      <a:r>
                        <a:rPr lang="ru-RU" sz="1000" b="0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ru-RU" sz="1000" b="0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кемінде</a:t>
                      </a:r>
                      <a:r>
                        <a:rPr lang="ru-RU" sz="1000" b="0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3 </a:t>
                      </a:r>
                      <a:r>
                        <a:rPr lang="ru-RU" sz="1000" b="0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жыл</a:t>
                      </a:r>
                      <a:r>
                        <a:rPr lang="ru-RU" sz="1000" b="0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ru-RU" sz="1000" b="0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болғанда-босату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Arial" panose="020B060402020202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ru-RU" sz="1000" b="1" dirty="0" err="1" smtClean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сақтау</a:t>
                      </a:r>
                      <a:endParaRPr lang="en-US" altLang="en-US" sz="1000" b="1" dirty="0">
                        <a:solidFill>
                          <a:srgbClr val="00B050"/>
                        </a:solidFill>
                        <a:latin typeface="Arial" panose="020B0604020202020204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KASE </a:t>
                      </a:r>
                      <a:r>
                        <a:rPr lang="ru-RU" sz="1000" b="0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немесе</a:t>
                      </a:r>
                      <a:r>
                        <a:rPr lang="ru-RU" sz="1000" b="0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 </a:t>
                      </a:r>
                      <a:r>
                        <a:rPr lang="en-US" sz="1000" b="0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AIX </a:t>
                      </a:r>
                      <a:r>
                        <a:rPr lang="ru-RU" sz="1000" b="0" dirty="0" err="1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бойынша-босату</a:t>
                      </a:r>
                      <a:endParaRPr lang="en-US" altLang="en-US" sz="1000" b="0" dirty="0">
                        <a:solidFill>
                          <a:srgbClr val="000000"/>
                        </a:solidFill>
                        <a:latin typeface="Arial" panose="020B060402020202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ru-RU" sz="1000" b="1" smtClean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сақтау</a:t>
                      </a:r>
                      <a:endParaRPr lang="en-US" altLang="en-US" sz="1000" b="1" dirty="0">
                        <a:solidFill>
                          <a:srgbClr val="00B050"/>
                        </a:solidFill>
                        <a:latin typeface="Arial" panose="020B0604020202020204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193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ru-RU" sz="1000" b="0" dirty="0" smtClean="0">
                          <a:solidFill>
                            <a:srgbClr val="002060"/>
                          </a:solidFill>
                          <a:latin typeface="Arial" panose="020B0604020202020204" charset="-52"/>
                        </a:rPr>
                        <a:t>басқалары-резиденттер-20% / 10%; бейрезиденттер-15%</a:t>
                      </a:r>
                      <a:endParaRPr lang="en-US" altLang="en-US" sz="1000" b="0" dirty="0">
                        <a:solidFill>
                          <a:srgbClr val="002060"/>
                        </a:solidFill>
                        <a:latin typeface="Arial" panose="020B0604020202020204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ru-RU" sz="1000" b="1" dirty="0" err="1" smtClean="0">
                          <a:solidFill>
                            <a:srgbClr val="00B050"/>
                          </a:solidFill>
                          <a:latin typeface="Arial" panose="020B0604020202020204" charset="-52"/>
                        </a:rPr>
                        <a:t>сақтау</a:t>
                      </a:r>
                      <a:endParaRPr lang="en-US" altLang="en-US" sz="1000" b="1" dirty="0">
                        <a:solidFill>
                          <a:srgbClr val="00B050"/>
                        </a:solidFill>
                        <a:latin typeface="Arial" panose="020B0604020202020204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77215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Арнайы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режимдері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9376722"/>
              </p:ext>
            </p:extLst>
          </p:nvPr>
        </p:nvGraphicFramePr>
        <p:xfrm>
          <a:off x="283222" y="1066389"/>
          <a:ext cx="11241840" cy="5633176"/>
        </p:xfrm>
        <a:graphic>
          <a:graphicData uri="http://schemas.openxmlformats.org/drawingml/2006/table">
            <a:tbl>
              <a:tblPr/>
              <a:tblGrid>
                <a:gridCol w="17177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34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77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292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467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467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20144">
                <a:tc>
                  <a:txBody>
                    <a:bodyPr/>
                    <a:lstStyle/>
                    <a:p>
                      <a:pPr algn="l" fontAlgn="t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731" marR="8731" marT="8731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4F8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Субъект</a:t>
                      </a:r>
                    </a:p>
                  </a:txBody>
                  <a:tcPr marL="8731" marR="8731" marT="8731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4F8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Объект</a:t>
                      </a:r>
                    </a:p>
                  </a:txBody>
                  <a:tcPr marL="8731" marR="8731" marT="8731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4F8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Табыс</a:t>
                      </a:r>
                      <a:r>
                        <a:rPr lang="ru-RU" sz="13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3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шегі</a:t>
                      </a:r>
                      <a:endParaRPr lang="ru-RU" sz="13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1" marR="8731" marT="8731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4F8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Қызметкерлер</a:t>
                      </a:r>
                      <a:r>
                        <a:rPr lang="ru-RU" sz="13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саны</a:t>
                      </a:r>
                      <a:endParaRPr lang="ru-RU" sz="13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1" marR="8731" marT="8731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4F8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Мөлшерлеме</a:t>
                      </a:r>
                      <a:endParaRPr lang="ru-RU" sz="13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1" marR="8731" marT="8731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4F8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5530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Өзін-өзі</a:t>
                      </a:r>
                      <a:r>
                        <a:rPr lang="ru-RU" sz="13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3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жұмыспен</a:t>
                      </a:r>
                      <a:r>
                        <a:rPr lang="ru-RU" sz="13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3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қамтығандарға</a:t>
                      </a:r>
                      <a:r>
                        <a:rPr lang="ru-RU" sz="13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3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арналған</a:t>
                      </a:r>
                      <a:r>
                        <a:rPr lang="ru-RU" sz="13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АСР</a:t>
                      </a:r>
                      <a:r>
                        <a:rPr lang="ru-RU" sz="13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3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(патент, </a:t>
                      </a:r>
                      <a:r>
                        <a:rPr lang="ru-RU" sz="13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мобильді</a:t>
                      </a:r>
                      <a:r>
                        <a:rPr lang="ru-RU" sz="13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3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қосымша</a:t>
                      </a:r>
                      <a:r>
                        <a:rPr lang="ru-RU" sz="13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ru-RU" sz="13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платформалық</a:t>
                      </a:r>
                      <a:r>
                        <a:rPr lang="ru-RU" sz="13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3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жұмыспен</a:t>
                      </a:r>
                      <a:r>
                        <a:rPr lang="ru-RU" sz="13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3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қамту</a:t>
                      </a:r>
                      <a:r>
                        <a:rPr lang="ru-RU" sz="13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endParaRPr lang="ru-RU" sz="13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1" marR="8731" marT="873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4F8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ЖТ</a:t>
                      </a:r>
                      <a:endParaRPr lang="ru-RU" sz="13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1" marR="8731" marT="873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Табыс</a:t>
                      </a:r>
                      <a:endParaRPr lang="ru-RU" sz="13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1" marR="8731" marT="873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 kern="1200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Айына</a:t>
                      </a:r>
                      <a:r>
                        <a:rPr lang="ru-RU" sz="13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 340 </a:t>
                      </a:r>
                      <a:r>
                        <a:rPr lang="ru-RU" sz="13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АЕК</a:t>
                      </a:r>
                      <a:r>
                        <a:rPr lang="ru-RU" sz="13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3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3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1,25 млн. </a:t>
                      </a:r>
                      <a:r>
                        <a:rPr lang="ru-RU" sz="1300" b="1" i="0" u="none" strike="noStrike" dirty="0" err="1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теңге</a:t>
                      </a:r>
                      <a:r>
                        <a:rPr lang="ru-RU" sz="13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3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)</a:t>
                      </a:r>
                      <a:r>
                        <a:rPr lang="ru-RU" sz="1300" b="1" i="0" u="none" strike="noStrike" dirty="0" err="1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қызмет</a:t>
                      </a:r>
                      <a:r>
                        <a:rPr lang="ru-RU" sz="13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300" b="1" i="0" u="none" strike="noStrike" dirty="0" err="1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түрлерін</a:t>
                      </a:r>
                      <a:r>
                        <a:rPr lang="ru-RU" sz="13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 тек </a:t>
                      </a:r>
                      <a:r>
                        <a:rPr lang="ru-RU" sz="1300" b="1" i="0" u="none" strike="noStrike" dirty="0" err="1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тізбеге</a:t>
                      </a:r>
                      <a:r>
                        <a:rPr lang="ru-RU" sz="13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300" b="1" i="0" u="none" strike="noStrike" dirty="0" err="1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сәйкес</a:t>
                      </a:r>
                      <a:r>
                        <a:rPr lang="ru-RU" sz="13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300" b="1" i="0" u="none" strike="noStrike" dirty="0" err="1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жүзеге</a:t>
                      </a:r>
                      <a:r>
                        <a:rPr lang="ru-RU" sz="13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300" b="1" i="0" u="none" strike="noStrike" dirty="0" err="1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асыратын</a:t>
                      </a:r>
                      <a:endParaRPr lang="ru-RU" sz="13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1" marR="8731" marT="873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8731" marR="8731" marT="873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4% тек МЗЖ, ӘА, МӘМС,</a:t>
                      </a:r>
                    </a:p>
                    <a:p>
                      <a:pPr algn="ctr" rtl="0" fontAlgn="ctr"/>
                      <a:r>
                        <a:rPr lang="ru-RU" sz="1300" b="1" i="0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ЖТС-</a:t>
                      </a:r>
                      <a:r>
                        <a:rPr lang="ru-RU" sz="1300" b="1" i="0" u="none" strike="noStrike" kern="1200" dirty="0" err="1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тан</a:t>
                      </a:r>
                      <a:r>
                        <a:rPr lang="ru-RU" sz="1300" b="1" i="0" u="none" strike="noStrike" kern="1200" baseline="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300" b="1" i="0" u="none" strike="noStrike" kern="1200" baseline="0" dirty="0" err="1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басқа</a:t>
                      </a:r>
                      <a:endParaRPr lang="ru-RU" sz="1300" b="1" i="0" u="none" strike="noStrike" kern="12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8731" marR="8731" marT="873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7724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Шағын</a:t>
                      </a:r>
                      <a:r>
                        <a:rPr lang="ru-RU" sz="13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3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бизнеске</a:t>
                      </a:r>
                      <a:r>
                        <a:rPr lang="ru-RU" sz="13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3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арналған</a:t>
                      </a:r>
                      <a:r>
                        <a:rPr lang="ru-RU" sz="13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АСР</a:t>
                      </a:r>
                      <a:endParaRPr lang="ru-RU" sz="13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1" marR="8731" marT="873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4F8F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ЖК, ЖШС</a:t>
                      </a:r>
                      <a:endParaRPr lang="ru-RU" sz="13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1" marR="8731" marT="873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Табыс</a:t>
                      </a:r>
                      <a:endParaRPr lang="ru-RU" sz="13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1" marR="8731" marT="873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135 </a:t>
                      </a:r>
                      <a:r>
                        <a:rPr lang="ru-RU" sz="1300" b="1" i="0" u="none" strike="noStrike" kern="1200" dirty="0" err="1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мың</a:t>
                      </a:r>
                      <a:r>
                        <a:rPr lang="ru-RU" sz="1300" b="1" i="0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3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АЕК (500 млн. </a:t>
                      </a:r>
                      <a:r>
                        <a:rPr lang="ru-RU" sz="13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теңге</a:t>
                      </a:r>
                      <a:r>
                        <a:rPr lang="ru-RU" sz="13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r>
                        <a:rPr lang="ru-RU" sz="13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артық</a:t>
                      </a:r>
                      <a:r>
                        <a:rPr lang="ru-RU" sz="13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3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емес</a:t>
                      </a:r>
                      <a:endParaRPr lang="ru-RU" sz="13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1" marR="8731" marT="873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Шектеу</a:t>
                      </a:r>
                      <a:r>
                        <a:rPr lang="ru-RU" sz="13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3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жоқ</a:t>
                      </a:r>
                      <a:endParaRPr lang="ru-RU" sz="13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1" marR="8731" marT="873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 kern="1200" dirty="0" err="1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Өндіріс</a:t>
                      </a:r>
                      <a:r>
                        <a:rPr lang="ru-RU" sz="1300" b="1" i="0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300" b="1" i="0" u="none" strike="noStrike" kern="1200" dirty="0" err="1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үшін</a:t>
                      </a:r>
                      <a:r>
                        <a:rPr lang="ru-RU" sz="1300" b="1" i="0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-2%</a:t>
                      </a:r>
                      <a:endParaRPr lang="ru-RU" sz="13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rtl="0" fontAlgn="ctr"/>
                      <a:endParaRPr lang="ru-RU" sz="1300" b="0" i="0" u="none" strike="noStrike" dirty="0" smtClean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ru-RU" sz="13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Басқалар</a:t>
                      </a:r>
                      <a:r>
                        <a:rPr lang="ru-RU" sz="13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:</a:t>
                      </a:r>
                    </a:p>
                    <a:p>
                      <a:pPr algn="ctr" rtl="0" fontAlgn="ctr"/>
                      <a:r>
                        <a:rPr lang="ru-RU" sz="1300" b="1" i="0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2%</a:t>
                      </a:r>
                      <a:r>
                        <a:rPr lang="ru-RU" sz="13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(В2С); 8% (В2В))</a:t>
                      </a:r>
                      <a:endParaRPr lang="ru-RU" sz="13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1" marR="8731" marT="873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18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135 </a:t>
                      </a:r>
                      <a:r>
                        <a:rPr lang="ru-RU" sz="1300" b="1" i="0" u="none" strike="noStrike" kern="1200" dirty="0" err="1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мың</a:t>
                      </a:r>
                      <a:r>
                        <a:rPr lang="ru-RU" sz="1300" b="1" i="0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АЕК (500 млн. </a:t>
                      </a:r>
                      <a:r>
                        <a:rPr lang="ru-RU" sz="1300" b="1" i="0" u="none" strike="noStrike" kern="1200" dirty="0" err="1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теңге</a:t>
                      </a:r>
                      <a:r>
                        <a:rPr lang="ru-RU" sz="1300" b="1" i="0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)</a:t>
                      </a:r>
                      <a:r>
                        <a:rPr lang="ru-RU" sz="1300" b="1" i="0" u="none" strike="noStrike" kern="1200" dirty="0" err="1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дейінгі</a:t>
                      </a:r>
                      <a:r>
                        <a:rPr lang="ru-RU" sz="1300" b="1" i="0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300" b="1" i="0" u="none" strike="noStrike" kern="1200" dirty="0" err="1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кіріс</a:t>
                      </a:r>
                      <a:r>
                        <a:rPr lang="ru-RU" sz="1300" b="1" i="0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300" b="1" i="0" u="none" strike="noStrike" kern="1200" dirty="0" err="1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шегінде</a:t>
                      </a:r>
                      <a:r>
                        <a:rPr lang="ru-RU" sz="1300" b="1" i="0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ЖК-</a:t>
                      </a:r>
                      <a:r>
                        <a:rPr lang="ru-RU" sz="1300" b="1" i="0" u="none" strike="noStrike" kern="1200" dirty="0" err="1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нің</a:t>
                      </a:r>
                      <a:r>
                        <a:rPr lang="ru-RU" sz="1300" b="1" i="0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300" b="1" i="0" u="none" strike="noStrike" kern="1200" dirty="0" err="1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бухгалтерлік</a:t>
                      </a:r>
                      <a:r>
                        <a:rPr lang="ru-RU" sz="1300" b="1" i="0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300" b="1" i="0" u="none" strike="noStrike" kern="1200" dirty="0" err="1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есебін</a:t>
                      </a:r>
                      <a:r>
                        <a:rPr lang="ru-RU" sz="1300" b="1" i="0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300" b="1" i="0" u="none" strike="noStrike" kern="1200" dirty="0" err="1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жүргізбеу</a:t>
                      </a:r>
                      <a:endParaRPr lang="ru-RU" sz="1300" b="1" i="0" u="none" strike="noStrike" kern="12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8731" marR="8731" marT="873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endParaRPr lang="ru-RU" sz="13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1" marR="8731" marT="873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1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 kern="1200" dirty="0" err="1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қызмет</a:t>
                      </a:r>
                      <a:r>
                        <a:rPr lang="ru-RU" sz="1300" b="1" i="0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300" b="1" i="0" u="none" strike="noStrike" kern="1200" dirty="0" err="1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түрлері-тыйым</a:t>
                      </a:r>
                      <a:r>
                        <a:rPr lang="ru-RU" sz="1300" b="1" i="0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салу </a:t>
                      </a:r>
                      <a:r>
                        <a:rPr lang="ru-RU" sz="1300" b="1" i="0" u="none" strike="noStrike" kern="1200" dirty="0" err="1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тізімі</a:t>
                      </a:r>
                      <a:endParaRPr lang="ru-RU" sz="1300" b="1" i="0" u="none" strike="noStrike" kern="12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8731" marR="8731" marT="873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027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х</a:t>
                      </a:r>
                    </a:p>
                  </a:txBody>
                  <a:tcPr marL="8731" marR="8731" marT="873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4F8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ЗТ-АШТӨ, ШФҚ</a:t>
                      </a:r>
                      <a:endParaRPr lang="ru-RU" sz="13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1" marR="8731" marT="873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жеңілдіктер</a:t>
                      </a:r>
                      <a:r>
                        <a:rPr lang="ru-RU" sz="13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3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сақталады</a:t>
                      </a:r>
                      <a:endParaRPr lang="ru-RU" sz="13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1" marR="8731" marT="873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3772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ШФҚ </a:t>
                      </a:r>
                      <a:r>
                        <a:rPr lang="ru-RU" sz="13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үшін</a:t>
                      </a:r>
                      <a:r>
                        <a:rPr lang="ru-RU" sz="13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АСР</a:t>
                      </a:r>
                      <a:endParaRPr lang="ru-RU" sz="13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1" marR="8731" marT="873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4F8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ШФҚ </a:t>
                      </a:r>
                      <a:endParaRPr lang="ru-RU" sz="13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1" marR="8731" marT="873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жеңілдіктер</a:t>
                      </a:r>
                      <a:r>
                        <a:rPr lang="ru-RU" sz="13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3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бұрынғыдай</a:t>
                      </a:r>
                      <a:r>
                        <a:rPr lang="ru-RU" sz="13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3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сақталады</a:t>
                      </a:r>
                      <a:r>
                        <a:rPr lang="ru-RU" sz="13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ru-RU" sz="1300" b="1" i="0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БЖС </a:t>
                      </a:r>
                      <a:r>
                        <a:rPr lang="ru-RU" sz="1300" b="1" i="0" u="none" strike="noStrike" kern="1200" dirty="0" err="1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жойыла</a:t>
                      </a:r>
                      <a:r>
                        <a:rPr lang="ru-RU" sz="1300" b="1" i="0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300" b="1" i="0" u="none" strike="noStrike" kern="1200" dirty="0" err="1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отырып</a:t>
                      </a:r>
                      <a:r>
                        <a:rPr lang="ru-RU" sz="1300" b="1" i="0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, тек </a:t>
                      </a:r>
                      <a:r>
                        <a:rPr lang="ru-RU" sz="1300" b="1" i="0" u="none" strike="noStrike" kern="1200" dirty="0" err="1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салық</a:t>
                      </a:r>
                      <a:r>
                        <a:rPr lang="ru-RU" sz="1300" b="1" i="0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ШФҚ </a:t>
                      </a:r>
                      <a:r>
                        <a:rPr lang="ru-RU" sz="1300" b="1" i="0" u="none" strike="noStrike" kern="1200" dirty="0" err="1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үшін</a:t>
                      </a:r>
                      <a:r>
                        <a:rPr lang="ru-RU" sz="1300" b="1" i="0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ЖТС</a:t>
                      </a:r>
                      <a:r>
                        <a:rPr lang="ru-RU" sz="13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3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түрінде</a:t>
                      </a:r>
                      <a:r>
                        <a:rPr lang="ru-RU" sz="13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3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төленеді</a:t>
                      </a:r>
                      <a:endParaRPr lang="ru-RU" sz="1300" b="1" i="0" u="none" strike="noStrike" kern="12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8731" marR="8731" marT="873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тиімсіз</a:t>
                      </a:r>
                      <a:r>
                        <a:rPr lang="ru-RU" sz="13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3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пайдаланылған</a:t>
                      </a:r>
                      <a:r>
                        <a:rPr lang="ru-RU" sz="13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3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жерлер</a:t>
                      </a:r>
                      <a:r>
                        <a:rPr lang="ru-RU" sz="13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3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бойынша</a:t>
                      </a:r>
                      <a:r>
                        <a:rPr lang="ru-RU" sz="13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3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жер</a:t>
                      </a:r>
                      <a:r>
                        <a:rPr lang="ru-RU" sz="13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300" b="0" i="0" u="none" strike="noStrike" kern="1200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салығы</a:t>
                      </a:r>
                      <a:r>
                        <a:rPr lang="ru-RU" sz="1300" b="1" i="0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300" b="1" i="0" u="none" strike="noStrike" kern="1200" dirty="0" err="1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базалық</a:t>
                      </a:r>
                      <a:r>
                        <a:rPr lang="ru-RU" sz="1300" b="1" i="0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300" b="1" i="0" u="none" strike="noStrike" kern="1200" dirty="0" err="1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мөлшерлеменің</a:t>
                      </a:r>
                      <a:r>
                        <a:rPr lang="ru-RU" sz="1300" b="1" i="0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40 </a:t>
                      </a:r>
                      <a:r>
                        <a:rPr lang="ru-RU" sz="1300" b="1" i="0" u="none" strike="noStrike" kern="1200" dirty="0" err="1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еселенген</a:t>
                      </a:r>
                      <a:r>
                        <a:rPr lang="ru-RU" sz="1300" b="1" i="0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300" b="1" i="0" u="none" strike="noStrike" kern="1200" dirty="0" err="1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мөлшерінде</a:t>
                      </a:r>
                      <a:endParaRPr lang="ru-RU" sz="1300" b="1" i="0" u="none" strike="noStrike" kern="12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8731" marR="8731" marT="873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0261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Шағын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бизнеске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арналған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АСР-</a:t>
            </a:r>
            <a:r>
              <a:rPr lang="ru-RU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дегі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ЭҚЖЖ-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ru-RU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ің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тыйым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салу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тізімі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9AC24A-AFEF-D5A4-29B6-A9688B55DF46}"/>
              </a:ext>
            </a:extLst>
          </p:cNvPr>
          <p:cNvSpPr txBox="1"/>
          <p:nvPr/>
        </p:nvSpPr>
        <p:spPr>
          <a:xfrm>
            <a:off x="162962" y="928452"/>
            <a:ext cx="6292159" cy="54476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ctr"/>
            <a:r>
              <a:rPr lang="ru-RU" sz="12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</a:t>
            </a:r>
            <a:r>
              <a:rPr lang="ru-RU" sz="1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түрлері</a:t>
            </a:r>
            <a:r>
              <a:rPr lang="ru-RU" sz="12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 fontAlgn="ctr"/>
            <a:endParaRPr lang="ru-RU" sz="1200" b="1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 algn="just" fontAlgn="ctr">
              <a:buAutoNum type="arabicParenR"/>
            </a:pP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</a:t>
            </a:r>
            <a:r>
              <a:rPr kumimoji="1"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ртк</a:t>
            </a:r>
            <a:r>
              <a:rPr kumimoji="1"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i,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психотроптық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заттар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прекурсорлардың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айналымына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байланысты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</a:t>
            </a:r>
            <a:r>
              <a:rPr kumimoji="1"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28600" indent="-228600" algn="just" fontAlgn="ctr">
              <a:buAutoNum type="arabicParenR"/>
            </a:pP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акцизделетін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өнімді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өндіру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көтерме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саудада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өткізу</a:t>
            </a:r>
            <a:r>
              <a:rPr kumimoji="1"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28600" indent="-228600" algn="just" fontAlgn="ctr">
              <a:buAutoNum type="arabicParenR"/>
            </a:pP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астық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қабылдау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пункттерінде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астықты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сақтау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жөніндегі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</a:t>
            </a:r>
            <a:r>
              <a:rPr kumimoji="1"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28600" indent="-228600" algn="just" fontAlgn="ctr">
              <a:buAutoNum type="arabicParenR"/>
            </a:pP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лотерея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өткізу</a:t>
            </a:r>
            <a:r>
              <a:rPr kumimoji="1"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28600" indent="-228600" algn="just" fontAlgn="ctr">
              <a:buAutoNum type="arabicParenR"/>
            </a:pP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ойын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бизнесі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саласындағы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</a:t>
            </a:r>
            <a:r>
              <a:rPr kumimoji="1"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28600" indent="-228600" algn="just" fontAlgn="ctr">
              <a:buAutoNum type="arabicParenR"/>
            </a:pP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радиоактивті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материалдардың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айналымына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байланысты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</a:t>
            </a:r>
            <a:r>
              <a:rPr kumimoji="1"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28600" indent="-228600" algn="just" fontAlgn="ctr">
              <a:buAutoNum type="arabicParenR"/>
            </a:pP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сақтандыру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брокері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сақтандыру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агентінің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қаржылық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сақтандыру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қызметі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делдалдық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қызметі</a:t>
            </a:r>
            <a:r>
              <a:rPr kumimoji="1"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28600" indent="-228600" algn="just" fontAlgn="ctr">
              <a:buAutoNum type="arabicParenR"/>
            </a:pP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аудиторлық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</a:t>
            </a:r>
            <a:r>
              <a:rPr kumimoji="1"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28600" indent="-228600" algn="just" fontAlgn="ctr">
              <a:buAutoNum type="arabicParenR"/>
            </a:pP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күзет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қызметі</a:t>
            </a:r>
            <a:r>
              <a:rPr kumimoji="1"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28600" indent="-228600" algn="just" fontAlgn="ctr">
              <a:buAutoNum type="arabicParenR"/>
            </a:pPr>
            <a:r>
              <a:rPr kumimoji="1"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азаматтық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қызметтік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қару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оларға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арналған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патрондардың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айналымына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байланысты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</a:t>
            </a:r>
            <a:r>
              <a:rPr kumimoji="1"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28600" indent="-228600" algn="just" fontAlgn="ctr">
              <a:buAutoNum type="arabicParenR"/>
            </a:pPr>
            <a:r>
              <a:rPr kumimoji="1"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кіші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түрдегі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сандық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тау-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кен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қызметі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kumimoji="1" lang="ru-RU" sz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 algn="just" fontAlgn="ctr">
              <a:buAutoNum type="arabicParenR"/>
            </a:pP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мұнай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өнімдерінің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жекелеген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түрлерін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бензинді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дизель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отынын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мазутты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сату</a:t>
            </a:r>
            <a:r>
              <a:rPr kumimoji="1"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28600" indent="-228600" algn="just" fontAlgn="ctr">
              <a:buAutoNum type="arabicParenR"/>
            </a:pPr>
            <a:r>
              <a:rPr kumimoji="1"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жер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қойнауын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пайдалану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кен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іздеуге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арналған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лицензия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негізінде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жүзеге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асырылатын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жер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қойнауын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пайдалану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жөніндегі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қызметті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қоспағанда</a:t>
            </a:r>
            <a:r>
              <a:rPr kumimoji="1"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marL="228600" indent="-228600" algn="just" fontAlgn="ctr">
              <a:buAutoNum type="arabicParenR"/>
            </a:pPr>
            <a:r>
              <a:rPr kumimoji="1"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түсті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қара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металдардың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сынықтары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қалдықтарын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жинау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дайындау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сақтау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қайта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өңдеу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өткізу</a:t>
            </a:r>
            <a:r>
              <a:rPr kumimoji="1"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28600" indent="-228600" algn="just" fontAlgn="ctr">
              <a:buAutoNum type="arabicParenR"/>
            </a:pPr>
            <a:r>
              <a:rPr kumimoji="1"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қаржы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лизингі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шеңберіндегі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</a:t>
            </a:r>
            <a:r>
              <a:rPr kumimoji="1"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28600" indent="-228600" algn="just" fontAlgn="ctr">
              <a:buAutoNum type="arabicParenR"/>
            </a:pPr>
            <a:r>
              <a:rPr kumimoji="1"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сауда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нарығын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жалға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алу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пайдалану</a:t>
            </a:r>
            <a:r>
              <a:rPr kumimoji="1"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28600" indent="-228600" algn="just" fontAlgn="ctr">
              <a:buAutoNum type="arabicParenR"/>
            </a:pPr>
            <a:r>
              <a:rPr kumimoji="1"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сауда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базарларына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жататын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сауда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объектілерін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1, 2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санаттағы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стационарлық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сауда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объектілерін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қосалқы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жалға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беру</a:t>
            </a:r>
            <a:r>
              <a:rPr kumimoji="1"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28600" indent="-228600" algn="just" fontAlgn="ctr">
              <a:buAutoNum type="arabicParenR"/>
            </a:pPr>
            <a:r>
              <a:rPr kumimoji="1"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екі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одан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да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көп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төлеушілердің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бір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қонақ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үйдің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осындай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қызметтер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көрсетілетін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жеке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тұрған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тұрғын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емес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ғимараттың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аумағында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қонақ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үй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қызметтерін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ұсыну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саласындағы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қызметі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49AC24A-AFEF-D5A4-29B6-A9688B55DF46}"/>
              </a:ext>
            </a:extLst>
          </p:cNvPr>
          <p:cNvSpPr txBox="1"/>
          <p:nvPr/>
        </p:nvSpPr>
        <p:spPr>
          <a:xfrm>
            <a:off x="6913821" y="758323"/>
            <a:ext cx="4668266" cy="32316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endParaRPr lang="ru-RU" sz="1200" b="1" dirty="0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ru-RU" sz="12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</a:t>
            </a:r>
            <a:r>
              <a:rPr lang="ru-RU" sz="1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нысандары</a:t>
            </a:r>
            <a:r>
              <a:rPr lang="ru-RU" sz="12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>
              <a:defRPr/>
            </a:pPr>
            <a:endParaRPr lang="ru-RU" sz="1200" b="1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v"/>
              <a:defRPr/>
            </a:pP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басқа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заңды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тұлғалардың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қатысу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үлесі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25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пайыздан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асатын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заңды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тұлғалар</a:t>
            </a:r>
            <a:r>
              <a:rPr kumimoji="1"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lvl="0" indent="-285750" algn="just">
              <a:buFont typeface="Wingdings" panose="05000000000000000000" pitchFamily="2" charset="2"/>
              <a:buChar char="v"/>
              <a:defRPr/>
            </a:pPr>
            <a:r>
              <a:rPr kumimoji="1" lang="ru-RU" sz="1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құрылтайшысы</a:t>
            </a:r>
            <a:r>
              <a:rPr kumimoji="1"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қатысушысы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бір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мезгілде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арнаулы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режимін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салу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ерекшеліктерін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қолданатын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басқа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заңды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тұлғаның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құрылтайшысы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қатысушысы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болып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табылатын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заңды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тұлғалар</a:t>
            </a:r>
            <a:r>
              <a:rPr kumimoji="1"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lvl="0" indent="-285750" algn="just">
              <a:buFont typeface="Wingdings" panose="05000000000000000000" pitchFamily="2" charset="2"/>
              <a:buChar char="v"/>
              <a:defRPr/>
            </a:pPr>
            <a:r>
              <a:rPr kumimoji="1" lang="ru-RU" sz="1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құрылымдық</a:t>
            </a:r>
            <a:r>
              <a:rPr kumimoji="1"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бөлімшелері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бар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заңды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тұлғалар</a:t>
            </a:r>
            <a:r>
              <a:rPr kumimoji="1"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lvl="0" indent="-285750" algn="just">
              <a:buFont typeface="Wingdings" panose="05000000000000000000" pitchFamily="2" charset="2"/>
              <a:buChar char="v"/>
              <a:defRPr/>
            </a:pPr>
            <a:r>
              <a:rPr kumimoji="1" lang="ru-RU" sz="1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заңды</a:t>
            </a:r>
            <a:r>
              <a:rPr kumimoji="1"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тұлғалардың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құрылымдық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бөлімшелері</a:t>
            </a:r>
            <a:r>
              <a:rPr kumimoji="1"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lvl="0" indent="-285750" algn="just">
              <a:buFont typeface="Wingdings" panose="05000000000000000000" pitchFamily="2" charset="2"/>
              <a:buChar char="v"/>
              <a:defRPr/>
            </a:pPr>
            <a:r>
              <a:rPr kumimoji="1" lang="ru-RU" sz="1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әртүрлі</a:t>
            </a:r>
            <a:r>
              <a:rPr kumimoji="1"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елді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мекендерде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өзге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де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оқшауланған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құрылымдық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бөлімшелері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салу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объектілері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бар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төлеушілер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kumimoji="1" lang="ru-RU" sz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v"/>
              <a:defRPr/>
            </a:pPr>
            <a:r>
              <a:rPr kumimoji="1" lang="ru-RU" sz="1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коммерциялық</a:t>
            </a:r>
            <a:r>
              <a:rPr kumimoji="1"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емес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ұйымдар</a:t>
            </a:r>
            <a:r>
              <a:rPr kumimoji="1"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lvl="0" indent="-285750" algn="just">
              <a:buFont typeface="Wingdings" panose="05000000000000000000" pitchFamily="2" charset="2"/>
              <a:buChar char="v"/>
              <a:defRPr/>
            </a:pPr>
            <a:r>
              <a:rPr kumimoji="1" lang="ru-RU" sz="1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агенттік</a:t>
            </a:r>
            <a:r>
              <a:rPr kumimoji="1"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шарттар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арқылы</a:t>
            </a:r>
            <a:r>
              <a:rPr kumimoji="1"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lvl="0" indent="-285750" algn="just">
              <a:buFont typeface="Wingdings" panose="05000000000000000000" pitchFamily="2" charset="2"/>
              <a:buChar char="v"/>
              <a:defRPr/>
            </a:pPr>
            <a:r>
              <a:rPr kumimoji="1"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АХҚО </a:t>
            </a:r>
            <a:r>
              <a:rPr kumimoji="1"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қатысушылары</a:t>
            </a:r>
            <a:r>
              <a:rPr kumimoji="1"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200" b="1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390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Бизнестің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жасанды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ұсақталуына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қарсы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тұру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150" y="1072594"/>
            <a:ext cx="2749424" cy="8195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lvl="0" algn="ctr">
              <a:defRPr/>
            </a:pPr>
            <a:r>
              <a:rPr lang="ru-RU" sz="2000" b="1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Ұсынылады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79000" y="1120426"/>
            <a:ext cx="9144001" cy="72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lvl="4" algn="just">
              <a:lnSpc>
                <a:spcPct val="114000"/>
              </a:lnSpc>
              <a:spcBef>
                <a:spcPts val="3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/>
              </a:rPr>
              <a:t>Кодексте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/>
              </a:rPr>
              <a:t>бизнесті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/>
              </a:rPr>
              <a:t>қасақана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/>
              </a:rPr>
              <a:t>бөлшектеу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/>
              </a:rPr>
              <a:t>көрсеткіштерін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/>
              </a:rPr>
              <a:t>айқындау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/>
              </a:rPr>
              <a:t>өлшемшарттарын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/>
              </a:rPr>
              <a:t>белгілеу</a:t>
            </a:r>
            <a:endParaRPr lang="ru-RU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7150" y="2806574"/>
            <a:ext cx="2749424" cy="269793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lvl="0">
              <a:spcBef>
                <a:spcPts val="600"/>
              </a:spcBef>
              <a:spcAft>
                <a:spcPts val="600"/>
              </a:spcAft>
              <a:defRPr/>
            </a:pP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Бизнес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бөлудің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негізгі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белгілері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79000" y="2910470"/>
            <a:ext cx="9581584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ru-RU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/>
              </a:rPr>
              <a:t>бірыңғай</a:t>
            </a:r>
            <a:r>
              <a:rPr lang="ru-RU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/>
              </a:rPr>
              <a:t> </a:t>
            </a:r>
            <a:r>
              <a:rPr lang="ru-RU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/>
              </a:rPr>
              <a:t>бақылаушы</a:t>
            </a:r>
            <a:r>
              <a:rPr lang="ru-RU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/>
              </a:rPr>
              <a:t> </a:t>
            </a:r>
            <a:r>
              <a:rPr lang="ru-RU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/>
              </a:rPr>
              <a:t>тұлға</a:t>
            </a:r>
            <a:endParaRPr lang="ru-RU" kern="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/>
            </a:endParaRPr>
          </a:p>
          <a:p>
            <a:pPr marL="285750" lvl="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ru-RU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/>
              </a:rPr>
              <a:t>қызмет</a:t>
            </a:r>
            <a:r>
              <a:rPr lang="ru-RU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/>
              </a:rPr>
              <a:t> </a:t>
            </a:r>
            <a:r>
              <a:rPr lang="ru-RU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/>
              </a:rPr>
              <a:t>көрсетудің</a:t>
            </a:r>
            <a:r>
              <a:rPr lang="ru-RU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/>
              </a:rPr>
              <a:t>, </a:t>
            </a:r>
            <a:r>
              <a:rPr lang="ru-RU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/>
              </a:rPr>
              <a:t>өндірістің</a:t>
            </a:r>
            <a:r>
              <a:rPr lang="ru-RU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/>
              </a:rPr>
              <a:t> </a:t>
            </a:r>
            <a:r>
              <a:rPr lang="ru-RU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/>
              </a:rPr>
              <a:t>бірыңғай</a:t>
            </a:r>
            <a:r>
              <a:rPr lang="ru-RU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/>
              </a:rPr>
              <a:t> </a:t>
            </a:r>
            <a:r>
              <a:rPr lang="ru-RU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/>
              </a:rPr>
              <a:t>процесі</a:t>
            </a:r>
            <a:endParaRPr lang="ru-RU" kern="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/>
            </a:endParaRPr>
          </a:p>
          <a:p>
            <a:pPr marL="285750" lvl="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ru-RU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/>
              </a:rPr>
              <a:t>шешім</a:t>
            </a:r>
            <a:r>
              <a:rPr lang="ru-RU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/>
              </a:rPr>
              <a:t> </a:t>
            </a:r>
            <a:r>
              <a:rPr lang="ru-RU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/>
              </a:rPr>
              <a:t>қабылдау</a:t>
            </a:r>
            <a:r>
              <a:rPr lang="ru-RU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/>
              </a:rPr>
              <a:t> </a:t>
            </a:r>
            <a:r>
              <a:rPr lang="ru-RU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/>
              </a:rPr>
              <a:t>кезінде</a:t>
            </a:r>
            <a:r>
              <a:rPr lang="ru-RU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/>
              </a:rPr>
              <a:t> </a:t>
            </a:r>
            <a:r>
              <a:rPr lang="ru-RU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/>
              </a:rPr>
              <a:t>бақылаудағы</a:t>
            </a:r>
            <a:r>
              <a:rPr lang="ru-RU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/>
              </a:rPr>
              <a:t> </a:t>
            </a:r>
            <a:r>
              <a:rPr lang="ru-RU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/>
              </a:rPr>
              <a:t>адамдардың</a:t>
            </a:r>
            <a:r>
              <a:rPr lang="ru-RU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/>
              </a:rPr>
              <a:t> </a:t>
            </a:r>
            <a:r>
              <a:rPr lang="ru-RU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/>
              </a:rPr>
              <a:t>дербестігінің</a:t>
            </a:r>
            <a:r>
              <a:rPr lang="ru-RU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/>
              </a:rPr>
              <a:t> </a:t>
            </a:r>
            <a:r>
              <a:rPr lang="ru-RU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/>
              </a:rPr>
              <a:t>болмауы</a:t>
            </a:r>
            <a:endParaRPr lang="ru-RU" kern="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/>
            </a:endParaRPr>
          </a:p>
          <a:p>
            <a:pPr marL="285750" lvl="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ru-RU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/>
              </a:rPr>
              <a:t>ортақ</a:t>
            </a:r>
            <a:r>
              <a:rPr lang="ru-RU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/>
              </a:rPr>
              <a:t> </a:t>
            </a:r>
            <a:r>
              <a:rPr lang="ru-RU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/>
              </a:rPr>
              <a:t>ресурстарды</a:t>
            </a:r>
            <a:r>
              <a:rPr lang="ru-RU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/>
              </a:rPr>
              <a:t>/</a:t>
            </a:r>
            <a:r>
              <a:rPr lang="ru-RU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/>
              </a:rPr>
              <a:t>активтерді</a:t>
            </a:r>
            <a:r>
              <a:rPr lang="ru-RU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/>
              </a:rPr>
              <a:t> (</a:t>
            </a:r>
            <a:r>
              <a:rPr lang="ru-RU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/>
              </a:rPr>
              <a:t>қызметкерлер</a:t>
            </a:r>
            <a:r>
              <a:rPr lang="ru-RU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/>
              </a:rPr>
              <a:t>, </a:t>
            </a:r>
            <a:r>
              <a:rPr lang="ru-RU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/>
              </a:rPr>
              <a:t>негізгі</a:t>
            </a:r>
            <a:r>
              <a:rPr lang="ru-RU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/>
              </a:rPr>
              <a:t> </a:t>
            </a:r>
            <a:r>
              <a:rPr lang="ru-RU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/>
              </a:rPr>
              <a:t>құралдар</a:t>
            </a:r>
            <a:r>
              <a:rPr lang="ru-RU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/>
              </a:rPr>
              <a:t>, </a:t>
            </a:r>
            <a:r>
              <a:rPr lang="ru-RU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/>
              </a:rPr>
              <a:t>материалдық</a:t>
            </a:r>
            <a:r>
              <a:rPr lang="ru-RU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/>
              </a:rPr>
              <a:t> </a:t>
            </a:r>
            <a:r>
              <a:rPr lang="ru-RU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/>
              </a:rPr>
              <a:t>емес</a:t>
            </a:r>
            <a:r>
              <a:rPr lang="ru-RU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/>
              </a:rPr>
              <a:t> </a:t>
            </a:r>
            <a:r>
              <a:rPr lang="ru-RU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/>
              </a:rPr>
              <a:t>активтер</a:t>
            </a:r>
            <a:r>
              <a:rPr lang="ru-RU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/>
              </a:rPr>
              <a:t>) </a:t>
            </a:r>
            <a:r>
              <a:rPr lang="ru-RU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/>
              </a:rPr>
              <a:t>пайдалану</a:t>
            </a:r>
            <a:r>
              <a:rPr lang="ru-RU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/>
              </a:rPr>
              <a:t> </a:t>
            </a:r>
            <a:r>
              <a:rPr lang="ru-RU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/>
              </a:rPr>
              <a:t>және</a:t>
            </a:r>
            <a:r>
              <a:rPr lang="ru-RU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/>
              </a:rPr>
              <a:t> </a:t>
            </a:r>
            <a:r>
              <a:rPr lang="ru-RU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/>
              </a:rPr>
              <a:t>ортақ</a:t>
            </a:r>
            <a:r>
              <a:rPr lang="ru-RU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/>
              </a:rPr>
              <a:t> </a:t>
            </a:r>
            <a:r>
              <a:rPr lang="ru-RU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/>
              </a:rPr>
              <a:t>контрагенттердің</a:t>
            </a:r>
            <a:r>
              <a:rPr lang="ru-RU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/>
              </a:rPr>
              <a:t> </a:t>
            </a:r>
            <a:r>
              <a:rPr lang="ru-RU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/>
              </a:rPr>
              <a:t>болуы</a:t>
            </a:r>
            <a:endParaRPr lang="ru-RU" kern="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/>
            </a:endParaRPr>
          </a:p>
          <a:p>
            <a:pPr marL="285750" lvl="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ru-RU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/>
              </a:rPr>
              <a:t>ресурстарды</a:t>
            </a:r>
            <a:r>
              <a:rPr lang="ru-RU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/>
              </a:rPr>
              <a:t> </a:t>
            </a:r>
            <a:r>
              <a:rPr lang="ru-RU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/>
              </a:rPr>
              <a:t>ресми</a:t>
            </a:r>
            <a:r>
              <a:rPr lang="ru-RU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/>
              </a:rPr>
              <a:t> </a:t>
            </a:r>
            <a:r>
              <a:rPr lang="ru-RU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/>
              </a:rPr>
              <a:t>бөлу</a:t>
            </a:r>
            <a:r>
              <a:rPr lang="ru-RU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/>
              </a:rPr>
              <a:t> </a:t>
            </a:r>
            <a:r>
              <a:rPr lang="ru-RU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/>
              </a:rPr>
              <a:t>немесе</a:t>
            </a:r>
            <a:r>
              <a:rPr lang="ru-RU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/>
              </a:rPr>
              <a:t> </a:t>
            </a:r>
            <a:r>
              <a:rPr lang="ru-RU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/>
              </a:rPr>
              <a:t>оларды</a:t>
            </a:r>
            <a:r>
              <a:rPr lang="ru-RU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/>
              </a:rPr>
              <a:t> </a:t>
            </a:r>
            <a:r>
              <a:rPr lang="ru-RU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/>
              </a:rPr>
              <a:t>өтеусіз</a:t>
            </a:r>
            <a:r>
              <a:rPr lang="ru-RU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/>
              </a:rPr>
              <a:t> беру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705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6"/>
            <a:ext cx="12192000" cy="866096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СЖК </a:t>
            </a:r>
            <a:r>
              <a:rPr lang="ru-RU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есептеудің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қосымша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әдістемесін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енгізу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>
            <a:spLocks/>
          </p:cNvSpPr>
          <p:nvPr/>
        </p:nvSpPr>
        <p:spPr bwMode="auto">
          <a:xfrm>
            <a:off x="274212" y="3577764"/>
            <a:ext cx="4799019" cy="70788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>
            <a:spAutoFit/>
          </a:bodyPr>
          <a:lstStyle>
            <a:lvl1pPr marL="177800" indent="-177800" defTabSz="895350">
              <a:buClr>
                <a:schemeClr val="tx2"/>
              </a:buClr>
              <a:buSzPct val="100000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1pPr>
            <a:lvl2pPr marL="193675" indent="-192088" defTabSz="895350">
              <a:buClr>
                <a:schemeClr val="tx2"/>
              </a:buClr>
              <a:buSzPct val="125000"/>
              <a:buFont typeface="Arial" panose="020B0604020202020204" pitchFamily="34" charset="0"/>
              <a:buChar char="•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2pPr>
            <a:lvl3pPr marL="457200" indent="-261938" defTabSz="895350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3pPr>
            <a:lvl4pPr marL="614363" indent="-155575" defTabSz="895350">
              <a:buClr>
                <a:schemeClr val="tx2"/>
              </a:buClr>
              <a:buSzPct val="120000"/>
              <a:buFont typeface="Arial" panose="020B0604020202020204" pitchFamily="34" charset="0"/>
              <a:buChar char="◦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4pPr>
            <a:lvl5pPr marL="749300" indent="-130175" defTabSz="895350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5pPr>
            <a:lvl6pPr marL="1206500" indent="-130175" defTabSz="8953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6pPr>
            <a:lvl7pPr marL="1663700" indent="-130175" defTabSz="8953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7pPr>
            <a:lvl8pPr marL="2120900" indent="-130175" defTabSz="8953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8pPr>
            <a:lvl9pPr marL="2578100" indent="-130175" defTabSz="8953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9pPr>
          </a:lstStyle>
          <a:p>
            <a:pPr algn="just">
              <a:lnSpc>
                <a:spcPct val="115000"/>
              </a:lnSpc>
              <a:spcAft>
                <a:spcPts val="600"/>
              </a:spcAft>
              <a:buClr>
                <a:srgbClr val="0070CE"/>
              </a:buClr>
              <a:buFont typeface="Wingdings" panose="05000000000000000000" pitchFamily="2" charset="2"/>
              <a:buChar char="§"/>
              <a:defRPr/>
            </a:pPr>
            <a:r>
              <a:rPr lang="ru-RU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СЖК </a:t>
            </a:r>
            <a:r>
              <a:rPr lang="en-US" alt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ru-RU" alt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барлық</a:t>
            </a:r>
            <a:r>
              <a:rPr lang="ru-RU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салықтардың</a:t>
            </a:r>
            <a:r>
              <a:rPr lang="ru-RU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сомасы</a:t>
            </a:r>
            <a:r>
              <a:rPr lang="ru-RU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ru-RU" alt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ЖЖТ</a:t>
            </a:r>
            <a:endParaRPr lang="ru-RU" alt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58"/>
          <p:cNvSpPr>
            <a:spLocks noChangeArrowheads="1"/>
          </p:cNvSpPr>
          <p:nvPr/>
        </p:nvSpPr>
        <p:spPr bwMode="auto">
          <a:xfrm>
            <a:off x="6216253" y="4542544"/>
            <a:ext cx="5311775" cy="1327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285750" indent="-285750" algn="just">
              <a:lnSpc>
                <a:spcPct val="115000"/>
              </a:lnSpc>
              <a:spcAft>
                <a:spcPts val="800"/>
              </a:spcAft>
              <a:buFont typeface="Wingdings" pitchFamily="2" charset="2"/>
              <a:buChar char="q"/>
            </a:pPr>
            <a:r>
              <a:rPr lang="ru-RU" altLang="ru-RU" dirty="0">
                <a:solidFill>
                  <a:srgbClr val="002060"/>
                </a:solidFill>
                <a:cs typeface="Arial" panose="020B0604020202020204" pitchFamily="34" charset="0"/>
              </a:rPr>
              <a:t>+   </a:t>
            </a:r>
            <a:r>
              <a:rPr lang="ru-RU" altLang="ru-RU" dirty="0" err="1">
                <a:solidFill>
                  <a:srgbClr val="002060"/>
                </a:solidFill>
                <a:cs typeface="Arial" panose="020B0604020202020204" pitchFamily="34" charset="0"/>
              </a:rPr>
              <a:t>Бизнестің</a:t>
            </a:r>
            <a:r>
              <a:rPr lang="ru-RU" altLang="ru-RU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ru-RU" altLang="ru-RU" dirty="0" err="1">
                <a:solidFill>
                  <a:srgbClr val="002060"/>
                </a:solidFill>
                <a:cs typeface="Arial" panose="020B0604020202020204" pitchFamily="34" charset="0"/>
              </a:rPr>
              <a:t>ерекшелігі</a:t>
            </a:r>
            <a:r>
              <a:rPr lang="ru-RU" altLang="ru-RU" dirty="0">
                <a:solidFill>
                  <a:srgbClr val="002060"/>
                </a:solidFill>
                <a:cs typeface="Arial" panose="020B0604020202020204" pitchFamily="34" charset="0"/>
              </a:rPr>
              <a:t> мен </a:t>
            </a:r>
            <a:r>
              <a:rPr lang="ru-RU" altLang="ru-RU" dirty="0" err="1">
                <a:solidFill>
                  <a:srgbClr val="002060"/>
                </a:solidFill>
                <a:cs typeface="Arial" panose="020B0604020202020204" pitchFamily="34" charset="0"/>
              </a:rPr>
              <a:t>тиімділігін</a:t>
            </a:r>
            <a:r>
              <a:rPr lang="ru-RU" altLang="ru-RU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ru-RU" altLang="ru-RU" dirty="0" err="1" smtClean="0">
                <a:solidFill>
                  <a:srgbClr val="002060"/>
                </a:solidFill>
                <a:cs typeface="Arial" panose="020B0604020202020204" pitchFamily="34" charset="0"/>
              </a:rPr>
              <a:t>ескеруге</a:t>
            </a:r>
            <a:r>
              <a:rPr lang="ru-RU" altLang="ru-RU" dirty="0" smtClean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ru-RU" altLang="ru-RU" dirty="0" err="1">
                <a:solidFill>
                  <a:srgbClr val="002060"/>
                </a:solidFill>
                <a:cs typeface="Arial" panose="020B0604020202020204" pitchFamily="34" charset="0"/>
              </a:rPr>
              <a:t>мүмкіндік</a:t>
            </a:r>
            <a:r>
              <a:rPr lang="ru-RU" altLang="ru-RU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ru-RU" altLang="ru-RU" dirty="0" err="1" smtClean="0">
                <a:solidFill>
                  <a:srgbClr val="002060"/>
                </a:solidFill>
                <a:cs typeface="Arial" panose="020B0604020202020204" pitchFamily="34" charset="0"/>
              </a:rPr>
              <a:t>береді</a:t>
            </a:r>
            <a:endParaRPr lang="ru-RU" altLang="ru-RU" dirty="0" smtClean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800"/>
              </a:spcAft>
              <a:buFont typeface="Wingdings" pitchFamily="2" charset="2"/>
              <a:buChar char="q"/>
            </a:pPr>
            <a:r>
              <a:rPr lang="ru-RU" altLang="ru-RU" dirty="0" smtClean="0">
                <a:solidFill>
                  <a:srgbClr val="002060"/>
                </a:solidFill>
                <a:cs typeface="Arial" panose="020B0604020202020204" pitchFamily="34" charset="0"/>
              </a:rPr>
              <a:t>- </a:t>
            </a:r>
            <a:r>
              <a:rPr lang="ru-RU" altLang="ru-RU" dirty="0" err="1">
                <a:solidFill>
                  <a:srgbClr val="002060"/>
                </a:solidFill>
                <a:cs typeface="Arial" panose="020B0604020202020204" pitchFamily="34" charset="0"/>
              </a:rPr>
              <a:t>Салық</a:t>
            </a:r>
            <a:r>
              <a:rPr lang="ru-RU" altLang="ru-RU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ru-RU" altLang="ru-RU" dirty="0" err="1">
                <a:solidFill>
                  <a:srgbClr val="002060"/>
                </a:solidFill>
                <a:cs typeface="Arial" panose="020B0604020202020204" pitchFamily="34" charset="0"/>
              </a:rPr>
              <a:t>төлеуші</a:t>
            </a:r>
            <a:r>
              <a:rPr lang="ru-RU" altLang="ru-RU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ru-RU" altLang="ru-RU" dirty="0" err="1">
                <a:solidFill>
                  <a:srgbClr val="002060"/>
                </a:solidFill>
                <a:cs typeface="Arial" panose="020B0604020202020204" pitchFamily="34" charset="0"/>
              </a:rPr>
              <a:t>бойынша</a:t>
            </a:r>
            <a:r>
              <a:rPr lang="ru-RU" altLang="ru-RU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ru-RU" altLang="ru-RU" dirty="0" err="1">
                <a:solidFill>
                  <a:srgbClr val="002060"/>
                </a:solidFill>
                <a:cs typeface="Arial" panose="020B0604020202020204" pitchFamily="34" charset="0"/>
              </a:rPr>
              <a:t>неғұрлым</a:t>
            </a:r>
            <a:r>
              <a:rPr lang="ru-RU" altLang="ru-RU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ru-RU" altLang="ru-RU" dirty="0" err="1">
                <a:solidFill>
                  <a:srgbClr val="002060"/>
                </a:solidFill>
                <a:cs typeface="Arial" panose="020B0604020202020204" pitchFamily="34" charset="0"/>
              </a:rPr>
              <a:t>толық</a:t>
            </a:r>
            <a:r>
              <a:rPr lang="ru-RU" altLang="ru-RU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ru-RU" altLang="ru-RU" dirty="0" err="1">
                <a:solidFill>
                  <a:srgbClr val="002060"/>
                </a:solidFill>
                <a:cs typeface="Arial" panose="020B0604020202020204" pitchFamily="34" charset="0"/>
              </a:rPr>
              <a:t>мазмұнды</a:t>
            </a:r>
            <a:r>
              <a:rPr lang="ru-RU" altLang="ru-RU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ru-RU" altLang="ru-RU" dirty="0" err="1">
                <a:solidFill>
                  <a:srgbClr val="002060"/>
                </a:solidFill>
                <a:cs typeface="Arial" panose="020B0604020202020204" pitchFamily="34" charset="0"/>
              </a:rPr>
              <a:t>ақпаратты</a:t>
            </a:r>
            <a:r>
              <a:rPr lang="ru-RU" altLang="ru-RU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ru-RU" altLang="ru-RU" dirty="0" err="1">
                <a:solidFill>
                  <a:srgbClr val="002060"/>
                </a:solidFill>
                <a:cs typeface="Arial" panose="020B0604020202020204" pitchFamily="34" charset="0"/>
              </a:rPr>
              <a:t>талап</a:t>
            </a:r>
            <a:r>
              <a:rPr lang="ru-RU" altLang="ru-RU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ru-RU" altLang="ru-RU" dirty="0" err="1">
                <a:solidFill>
                  <a:srgbClr val="002060"/>
                </a:solidFill>
                <a:cs typeface="Arial" panose="020B0604020202020204" pitchFamily="34" charset="0"/>
              </a:rPr>
              <a:t>етеді</a:t>
            </a:r>
            <a:endParaRPr lang="ru-RU" altLang="ru-RU" dirty="0" smtClean="0">
              <a:cs typeface="Arial" panose="020B0604020202020204" pitchFamily="34" charset="0"/>
            </a:endParaRPr>
          </a:p>
        </p:txBody>
      </p:sp>
      <p:grpSp>
        <p:nvGrpSpPr>
          <p:cNvPr id="13" name="Group 14"/>
          <p:cNvGrpSpPr>
            <a:grpSpLocks/>
          </p:cNvGrpSpPr>
          <p:nvPr/>
        </p:nvGrpSpPr>
        <p:grpSpPr bwMode="auto">
          <a:xfrm>
            <a:off x="274212" y="2968550"/>
            <a:ext cx="4911537" cy="390660"/>
            <a:chOff x="174945" y="383575"/>
            <a:chExt cx="4036470" cy="686385"/>
          </a:xfrm>
        </p:grpSpPr>
        <p:cxnSp>
          <p:nvCxnSpPr>
            <p:cNvPr id="14" name="AutoShape 249"/>
            <p:cNvCxnSpPr>
              <a:cxnSpLocks noChangeShapeType="1"/>
            </p:cNvCxnSpPr>
            <p:nvPr/>
          </p:nvCxnSpPr>
          <p:spPr bwMode="gray">
            <a:xfrm>
              <a:off x="174945" y="1062038"/>
              <a:ext cx="3898087" cy="7922"/>
            </a:xfrm>
            <a:prstGeom prst="straightConnector1">
              <a:avLst/>
            </a:prstGeom>
            <a:noFill/>
            <a:ln w="19050">
              <a:solidFill>
                <a:srgbClr val="0070C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" name="TextBox 16"/>
            <p:cNvSpPr txBox="1">
              <a:spLocks/>
            </p:cNvSpPr>
            <p:nvPr/>
          </p:nvSpPr>
          <p:spPr bwMode="gray">
            <a:xfrm>
              <a:off x="199009" y="383575"/>
              <a:ext cx="4012406" cy="6732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3716" anchor="b">
              <a:spAutoFit/>
            </a:bodyPr>
            <a:lstStyle>
              <a:lvl1pPr defTabSz="893763">
                <a:buClr>
                  <a:schemeClr val="tx2"/>
                </a:buClr>
                <a:buSzPct val="100000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1pPr>
              <a:lvl2pPr marL="192088" indent="-190500" defTabSz="893763">
                <a:buClr>
                  <a:schemeClr val="tx2"/>
                </a:buClr>
                <a:buSzPct val="125000"/>
                <a:buFont typeface="Arial" panose="020B0604020202020204" pitchFamily="34" charset="0"/>
                <a:buChar char="•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2pPr>
              <a:lvl3pPr marL="455613" indent="-260350" defTabSz="893763">
                <a:buClr>
                  <a:schemeClr val="tx2"/>
                </a:buClr>
                <a:buSzPct val="120000"/>
                <a:buFont typeface="Arial" panose="020B0604020202020204" pitchFamily="34" charset="0"/>
                <a:buChar char="–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3pPr>
              <a:lvl4pPr marL="612775" indent="-153988" defTabSz="893763">
                <a:buClr>
                  <a:schemeClr val="tx2"/>
                </a:buClr>
                <a:buSzPct val="120000"/>
                <a:buFont typeface="Arial" panose="020B0604020202020204" pitchFamily="34" charset="0"/>
                <a:buChar char="◦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4pPr>
              <a:lvl5pPr marL="749300" indent="-128588" defTabSz="893763"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5pPr>
              <a:lvl6pPr marL="1206500" indent="-128588" defTabSz="8937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6pPr>
              <a:lvl7pPr marL="1663700" indent="-128588" defTabSz="8937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7pPr>
              <a:lvl8pPr marL="2120900" indent="-128588" defTabSz="8937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8pPr>
              <a:lvl9pPr marL="2578100" indent="-128588" defTabSz="8937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buClr>
                  <a:srgbClr val="000000"/>
                </a:buClr>
                <a:buSzTx/>
              </a:pPr>
              <a:r>
                <a:rPr lang="ru-RU" altLang="ru-RU" sz="2400" b="1" i="1" dirty="0">
                  <a:solidFill>
                    <a:srgbClr val="0070C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ҚОЛДАНЫСТАҒЫ ӘДІСТЕМЕ</a:t>
              </a:r>
            </a:p>
          </p:txBody>
        </p:sp>
      </p:grpSp>
      <p:grpSp>
        <p:nvGrpSpPr>
          <p:cNvPr id="16" name="Группа 41"/>
          <p:cNvGrpSpPr>
            <a:grpSpLocks/>
          </p:cNvGrpSpPr>
          <p:nvPr/>
        </p:nvGrpSpPr>
        <p:grpSpPr bwMode="auto">
          <a:xfrm>
            <a:off x="6345440" y="2971874"/>
            <a:ext cx="5324475" cy="382411"/>
            <a:chOff x="4322763" y="810433"/>
            <a:chExt cx="4646612" cy="348442"/>
          </a:xfrm>
        </p:grpSpPr>
        <p:sp>
          <p:nvSpPr>
            <p:cNvPr id="17" name="TextBox 18"/>
            <p:cNvSpPr txBox="1">
              <a:spLocks/>
            </p:cNvSpPr>
            <p:nvPr/>
          </p:nvSpPr>
          <p:spPr bwMode="auto">
            <a:xfrm>
              <a:off x="4322763" y="810433"/>
              <a:ext cx="4522787" cy="336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>
              <a:spAutoFit/>
            </a:bodyPr>
            <a:lstStyle>
              <a:lvl1pPr defTabSz="895350">
                <a:buClr>
                  <a:schemeClr val="tx2"/>
                </a:buClr>
                <a:buSzPct val="100000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1pPr>
              <a:lvl2pPr marL="193675" indent="-192088" defTabSz="895350">
                <a:buClr>
                  <a:schemeClr val="tx2"/>
                </a:buClr>
                <a:buSzPct val="125000"/>
                <a:buFont typeface="Arial" panose="020B0604020202020204" pitchFamily="34" charset="0"/>
                <a:buChar char="•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2pPr>
              <a:lvl3pPr marL="457200" indent="-261938" defTabSz="895350">
                <a:buClr>
                  <a:schemeClr val="tx2"/>
                </a:buClr>
                <a:buSzPct val="120000"/>
                <a:buFont typeface="Arial" panose="020B0604020202020204" pitchFamily="34" charset="0"/>
                <a:buChar char="–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3pPr>
              <a:lvl4pPr marL="614363" indent="-155575" defTabSz="895350">
                <a:buClr>
                  <a:schemeClr val="tx2"/>
                </a:buClr>
                <a:buSzPct val="120000"/>
                <a:buFont typeface="Arial" panose="020B0604020202020204" pitchFamily="34" charset="0"/>
                <a:buChar char="◦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4pPr>
              <a:lvl5pPr marL="749300" indent="-130175" defTabSz="895350"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5pPr>
              <a:lvl6pPr marL="1206500" indent="-130175" defTabSz="89535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6pPr>
              <a:lvl7pPr marL="1663700" indent="-130175" defTabSz="89535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7pPr>
              <a:lvl8pPr marL="2120900" indent="-130175" defTabSz="89535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8pPr>
              <a:lvl9pPr marL="2578100" indent="-130175" defTabSz="89535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sz="1000">
                  <a:solidFill>
                    <a:schemeClr val="tx1"/>
                  </a:solidFill>
                  <a:latin typeface="Segoe UI Light" panose="020B05020402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buClr>
                  <a:srgbClr val="0070CE"/>
                </a:buClr>
              </a:pPr>
              <a:r>
                <a:rPr lang="en-US" altLang="ru-RU" sz="2400" b="1" i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EBITDA </a:t>
              </a:r>
              <a:r>
                <a:rPr lang="ru-RU" altLang="ru-RU" sz="2400" b="1" i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ӘДІСТЕМЕСІ</a:t>
              </a:r>
            </a:p>
          </p:txBody>
        </p:sp>
        <p:cxnSp>
          <p:nvCxnSpPr>
            <p:cNvPr id="18" name="Straight Connector 19"/>
            <p:cNvCxnSpPr>
              <a:cxnSpLocks/>
            </p:cNvCxnSpPr>
            <p:nvPr/>
          </p:nvCxnSpPr>
          <p:spPr>
            <a:xfrm flipH="1" flipV="1">
              <a:off x="4322763" y="1150938"/>
              <a:ext cx="4646612" cy="7937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9"/>
          <p:cNvSpPr txBox="1">
            <a:spLocks/>
          </p:cNvSpPr>
          <p:nvPr/>
        </p:nvSpPr>
        <p:spPr bwMode="auto">
          <a:xfrm>
            <a:off x="6235577" y="3656894"/>
            <a:ext cx="5544199" cy="677814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>
            <a:spAutoFit/>
          </a:bodyPr>
          <a:lstStyle>
            <a:lvl1pPr marL="177800" indent="-177800" defTabSz="895350">
              <a:buClr>
                <a:schemeClr val="tx2"/>
              </a:buClr>
              <a:buSzPct val="100000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1pPr>
            <a:lvl2pPr marL="193675" indent="-192088" defTabSz="895350">
              <a:buClr>
                <a:schemeClr val="tx2"/>
              </a:buClr>
              <a:buSzPct val="125000"/>
              <a:buFont typeface="Arial" panose="020B0604020202020204" pitchFamily="34" charset="0"/>
              <a:buChar char="•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2pPr>
            <a:lvl3pPr marL="457200" indent="-261938" defTabSz="895350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3pPr>
            <a:lvl4pPr marL="614363" indent="-155575" defTabSz="895350">
              <a:buClr>
                <a:schemeClr val="tx2"/>
              </a:buClr>
              <a:buSzPct val="120000"/>
              <a:buFont typeface="Arial" panose="020B0604020202020204" pitchFamily="34" charset="0"/>
              <a:buChar char="◦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4pPr>
            <a:lvl5pPr marL="749300" indent="-130175" defTabSz="895350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5pPr>
            <a:lvl6pPr marL="1206500" indent="-130175" defTabSz="8953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6pPr>
            <a:lvl7pPr marL="1663700" indent="-130175" defTabSz="8953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7pPr>
            <a:lvl8pPr marL="2120900" indent="-130175" defTabSz="8953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8pPr>
            <a:lvl9pPr marL="2578100" indent="-130175" defTabSz="8953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000">
                <a:solidFill>
                  <a:schemeClr val="tx1"/>
                </a:solidFill>
                <a:latin typeface="Segoe UI Light" panose="020B0502040204020203" pitchFamily="34" charset="0"/>
                <a:ea typeface="ＭＳ Ｐゴシック" panose="020B0600070205080204" pitchFamily="34" charset="-128"/>
              </a:defRPr>
            </a:lvl9pPr>
          </a:lstStyle>
          <a:p>
            <a:pPr algn="just">
              <a:lnSpc>
                <a:spcPct val="115000"/>
              </a:lnSpc>
              <a:spcAft>
                <a:spcPts val="600"/>
              </a:spcAft>
              <a:buClr>
                <a:srgbClr val="0070CE"/>
              </a:buClr>
              <a:buFont typeface="Wingdings" panose="05000000000000000000" pitchFamily="2" charset="2"/>
              <a:buChar char="§"/>
              <a:defRPr/>
            </a:pPr>
            <a:r>
              <a:rPr lang="ru-RU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СЖК </a:t>
            </a:r>
            <a:r>
              <a:rPr lang="en-US" alt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ru-RU" alt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барлық</a:t>
            </a:r>
            <a:r>
              <a:rPr lang="ru-RU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салықтардың</a:t>
            </a:r>
            <a:r>
              <a:rPr lang="ru-RU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сомасы</a:t>
            </a:r>
            <a:r>
              <a:rPr lang="ru-RU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ru-RU" alt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операциялық</a:t>
            </a:r>
            <a:r>
              <a:rPr lang="ru-RU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пайда</a:t>
            </a:r>
            <a:r>
              <a:rPr lang="ru-RU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EBITDA</a:t>
            </a:r>
            <a:r>
              <a:rPr lang="en-US" alt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alt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alt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58"/>
          <p:cNvSpPr>
            <a:spLocks noChangeArrowheads="1"/>
          </p:cNvSpPr>
          <p:nvPr/>
        </p:nvSpPr>
        <p:spPr bwMode="auto">
          <a:xfrm>
            <a:off x="274212" y="4542544"/>
            <a:ext cx="4799019" cy="761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285750" indent="-285750" algn="just">
              <a:lnSpc>
                <a:spcPct val="115000"/>
              </a:lnSpc>
              <a:spcAft>
                <a:spcPts val="800"/>
              </a:spcAft>
              <a:buFont typeface="Wingdings" pitchFamily="2" charset="2"/>
              <a:buChar char="q"/>
            </a:pPr>
            <a:r>
              <a:rPr lang="ru-RU" altLang="ru-RU" dirty="0">
                <a:solidFill>
                  <a:srgbClr val="002060"/>
                </a:solidFill>
                <a:cs typeface="Arial" panose="020B0604020202020204" pitchFamily="34" charset="0"/>
              </a:rPr>
              <a:t>+     </a:t>
            </a:r>
            <a:r>
              <a:rPr lang="ru-RU" altLang="ru-RU" dirty="0" err="1">
                <a:solidFill>
                  <a:srgbClr val="002060"/>
                </a:solidFill>
                <a:cs typeface="Arial" panose="020B0604020202020204" pitchFamily="34" charset="0"/>
              </a:rPr>
              <a:t>Есептеудің</a:t>
            </a:r>
            <a:r>
              <a:rPr lang="ru-RU" altLang="ru-RU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ru-RU" altLang="ru-RU" dirty="0" err="1">
                <a:solidFill>
                  <a:srgbClr val="002060"/>
                </a:solidFill>
                <a:cs typeface="Arial" panose="020B0604020202020204" pitchFamily="34" charset="0"/>
              </a:rPr>
              <a:t>жеңіл</a:t>
            </a:r>
            <a:r>
              <a:rPr lang="ru-RU" altLang="ru-RU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ru-RU" altLang="ru-RU" dirty="0" err="1">
                <a:solidFill>
                  <a:srgbClr val="002060"/>
                </a:solidFill>
                <a:cs typeface="Arial" panose="020B0604020202020204" pitchFamily="34" charset="0"/>
              </a:rPr>
              <a:t>әдісі</a:t>
            </a:r>
            <a:endParaRPr lang="ru-RU" altLang="ru-RU" sz="700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800"/>
              </a:spcAft>
              <a:buFont typeface="Wingdings" pitchFamily="2" charset="2"/>
              <a:buChar char="q"/>
            </a:pPr>
            <a:r>
              <a:rPr lang="ru-RU" altLang="ru-RU" dirty="0">
                <a:solidFill>
                  <a:srgbClr val="002060"/>
                </a:solidFill>
                <a:cs typeface="Arial" panose="020B0604020202020204" pitchFamily="34" charset="0"/>
              </a:rPr>
              <a:t>- </a:t>
            </a:r>
            <a:r>
              <a:rPr lang="ru-RU" altLang="ru-RU" dirty="0" err="1">
                <a:solidFill>
                  <a:srgbClr val="002060"/>
                </a:solidFill>
                <a:cs typeface="Arial" panose="020B0604020202020204" pitchFamily="34" charset="0"/>
              </a:rPr>
              <a:t>Кәсіпорынның</a:t>
            </a:r>
            <a:r>
              <a:rPr lang="ru-RU" altLang="ru-RU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ru-RU" altLang="ru-RU" dirty="0" err="1">
                <a:solidFill>
                  <a:srgbClr val="002060"/>
                </a:solidFill>
                <a:cs typeface="Arial" panose="020B0604020202020204" pitchFamily="34" charset="0"/>
              </a:rPr>
              <a:t>тиімділігін</a:t>
            </a:r>
            <a:r>
              <a:rPr lang="ru-RU" altLang="ru-RU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ru-RU" altLang="ru-RU" dirty="0" err="1">
                <a:solidFill>
                  <a:srgbClr val="002060"/>
                </a:solidFill>
                <a:cs typeface="Arial" panose="020B0604020202020204" pitchFamily="34" charset="0"/>
              </a:rPr>
              <a:t>ескермейді</a:t>
            </a:r>
            <a:endParaRPr lang="ru-RU" altLang="ru-RU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4212" y="1149790"/>
            <a:ext cx="115858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Ұсынылады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Объективті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жүктемені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анықтау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мақсатында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EBITDA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деректері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негізінде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СЖК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есептеудің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қосымша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әдістемесін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қолдану</a:t>
            </a:r>
            <a:endParaRPr lang="en-US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54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Мемлекет</a:t>
            </a:r>
            <a:r>
              <a:rPr lang="ru-RU" sz="2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басшысының</a:t>
            </a:r>
            <a:r>
              <a:rPr lang="ru-RU" sz="2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тапсырмалары</a:t>
            </a:r>
            <a:endParaRPr lang="en-US" sz="28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5" name="Группа 10"/>
          <p:cNvGrpSpPr>
            <a:grpSpLocks/>
          </p:cNvGrpSpPr>
          <p:nvPr/>
        </p:nvGrpSpPr>
        <p:grpSpPr bwMode="auto">
          <a:xfrm>
            <a:off x="2720680" y="1273175"/>
            <a:ext cx="3147015" cy="4118613"/>
            <a:chOff x="2720596" y="1273912"/>
            <a:chExt cx="3147315" cy="4118330"/>
          </a:xfrm>
        </p:grpSpPr>
        <p:sp>
          <p:nvSpPr>
            <p:cNvPr id="26" name="TextBox 4"/>
            <p:cNvSpPr txBox="1">
              <a:spLocks noChangeAspect="1"/>
            </p:cNvSpPr>
            <p:nvPr/>
          </p:nvSpPr>
          <p:spPr bwMode="auto">
            <a:xfrm>
              <a:off x="2854254" y="1822279"/>
              <a:ext cx="2880000" cy="3569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142875" indent="-142875"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ru-RU" altLang="en-US" sz="1400" dirty="0" err="1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Сараланған</a:t>
              </a:r>
              <a:r>
                <a:rPr lang="ru-RU" altLang="en-US" sz="14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altLang="en-US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салық</a:t>
              </a:r>
              <a:r>
                <a:rPr lang="ru-RU" alt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altLang="en-US" sz="1400" dirty="0" err="1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мөлшерлемелеріне</a:t>
              </a:r>
              <a:r>
                <a:rPr lang="ru-RU" altLang="en-US" sz="14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altLang="en-US" sz="1400" dirty="0" err="1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көшу</a:t>
              </a:r>
              <a:endParaRPr lang="ru-RU" altLang="en-US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fontAlgn="base"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ru-RU" altLang="en-US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Жаңғыртуға</a:t>
              </a:r>
              <a:r>
                <a:rPr lang="ru-RU" alt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altLang="en-US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бағытталған</a:t>
              </a:r>
              <a:r>
                <a:rPr lang="ru-RU" alt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altLang="en-US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пайдадан</a:t>
              </a:r>
              <a:r>
                <a:rPr lang="ru-RU" alt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КТС </a:t>
              </a:r>
              <a:r>
                <a:rPr lang="ru-RU" altLang="en-US" sz="1400" dirty="0" err="1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төмендету</a:t>
              </a:r>
              <a:endParaRPr lang="ru-RU" altLang="en-US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fontAlgn="base"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ru-RU" altLang="en-US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Арнайы</a:t>
              </a:r>
              <a:r>
                <a:rPr lang="ru-RU" alt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altLang="en-US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салық</a:t>
              </a:r>
              <a:r>
                <a:rPr lang="ru-RU" alt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altLang="en-US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режимдерін</a:t>
              </a:r>
              <a:r>
                <a:rPr lang="ru-RU" alt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altLang="en-US" sz="1400" dirty="0" err="1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жеңілдету</a:t>
              </a:r>
              <a:endParaRPr lang="ru-RU" altLang="en-US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fontAlgn="base"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ru-RU" altLang="en-US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Бөлшек</a:t>
              </a:r>
              <a:r>
                <a:rPr lang="ru-RU" alt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altLang="en-US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салықты</a:t>
              </a:r>
              <a:r>
                <a:rPr lang="ru-RU" alt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altLang="en-US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қолдануды</a:t>
              </a:r>
              <a:r>
                <a:rPr lang="ru-RU" alt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altLang="en-US" sz="1400" dirty="0" err="1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кеңейту</a:t>
              </a:r>
              <a:endParaRPr lang="ru-RU" altLang="en-US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fontAlgn="base"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ru-RU" altLang="en-US" sz="14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«</a:t>
              </a:r>
              <a:r>
                <a:rPr lang="ru-RU" altLang="en-US" sz="1400" dirty="0" err="1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Сән-салтанат</a:t>
              </a:r>
              <a:r>
                <a:rPr lang="ru-RU" altLang="en-US" sz="14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altLang="en-US" sz="1400" dirty="0" err="1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салығын</a:t>
              </a:r>
              <a:r>
                <a:rPr lang="ru-RU" altLang="en-US" sz="14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» </a:t>
              </a:r>
              <a:r>
                <a:rPr lang="ru-RU" altLang="en-US" sz="1400" dirty="0" err="1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енгізу</a:t>
              </a:r>
              <a:endParaRPr lang="ru-RU" altLang="en-US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fontAlgn="base"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ru-RU" altLang="en-US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Салықтық</a:t>
              </a:r>
              <a:r>
                <a:rPr lang="ru-RU" alt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altLang="en-US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бақылауды</a:t>
              </a:r>
              <a:r>
                <a:rPr lang="ru-RU" alt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altLang="en-US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толық</a:t>
              </a:r>
              <a:r>
                <a:rPr lang="ru-RU" alt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altLang="en-US" sz="1400" dirty="0" err="1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цифрландыру</a:t>
              </a:r>
              <a:endParaRPr lang="ru-RU" altLang="en-US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fontAlgn="base"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ru-RU" altLang="en-US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Ұйымдардың</a:t>
              </a:r>
              <a:r>
                <a:rPr lang="ru-RU" alt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altLang="en-US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қасақана</a:t>
              </a:r>
              <a:r>
                <a:rPr lang="ru-RU" alt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altLang="en-US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бөлінуіне</a:t>
              </a:r>
              <a:r>
                <a:rPr lang="ru-RU" alt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altLang="en-US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жол</a:t>
              </a:r>
              <a:r>
                <a:rPr lang="ru-RU" alt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altLang="en-US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бермеу</a:t>
              </a:r>
              <a:endParaRPr lang="ru-RU" altLang="en-US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TextBox 5"/>
            <p:cNvSpPr txBox="1">
              <a:spLocks noChangeArrowheads="1"/>
            </p:cNvSpPr>
            <p:nvPr/>
          </p:nvSpPr>
          <p:spPr bwMode="auto">
            <a:xfrm>
              <a:off x="2720596" y="1273912"/>
              <a:ext cx="3147315" cy="369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en-US" sz="16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2022 </a:t>
              </a:r>
              <a:r>
                <a:rPr lang="ru-RU" altLang="en-US" sz="1600" b="1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жылғы</a:t>
              </a:r>
              <a:r>
                <a:rPr lang="ru-RU" altLang="en-US" sz="16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01 </a:t>
              </a:r>
              <a:r>
                <a:rPr lang="ru-RU" altLang="en-US" sz="1600" b="1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қыркүйектегі</a:t>
              </a:r>
              <a:r>
                <a:rPr lang="ru-RU" altLang="en-US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</a:p>
          </p:txBody>
        </p:sp>
      </p:grpSp>
      <p:grpSp>
        <p:nvGrpSpPr>
          <p:cNvPr id="28" name="Группа 11"/>
          <p:cNvGrpSpPr>
            <a:grpSpLocks/>
          </p:cNvGrpSpPr>
          <p:nvPr/>
        </p:nvGrpSpPr>
        <p:grpSpPr bwMode="auto">
          <a:xfrm>
            <a:off x="5769512" y="1273175"/>
            <a:ext cx="3139001" cy="4626458"/>
            <a:chOff x="5913176" y="1273912"/>
            <a:chExt cx="3139301" cy="4626019"/>
          </a:xfrm>
        </p:grpSpPr>
        <p:sp>
          <p:nvSpPr>
            <p:cNvPr id="29" name="TextBox 6"/>
            <p:cNvSpPr txBox="1">
              <a:spLocks noChangeAspect="1"/>
            </p:cNvSpPr>
            <p:nvPr/>
          </p:nvSpPr>
          <p:spPr bwMode="auto">
            <a:xfrm>
              <a:off x="6042826" y="1822279"/>
              <a:ext cx="2880000" cy="40776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142875" indent="-142875"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ru-RU" altLang="en-US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Өңдеуші</a:t>
              </a:r>
              <a:r>
                <a:rPr lang="ru-RU" alt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altLang="en-US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өнеркәсіптегі</a:t>
              </a:r>
              <a:r>
                <a:rPr lang="ru-RU" alt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altLang="en-US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алғашқы</a:t>
              </a:r>
              <a:r>
                <a:rPr lang="ru-RU" alt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altLang="en-US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үш</a:t>
              </a:r>
              <a:r>
                <a:rPr lang="ru-RU" alt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altLang="en-US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жылға</a:t>
              </a:r>
              <a:r>
                <a:rPr lang="ru-RU" alt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altLang="en-US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инвесторларды</a:t>
              </a:r>
              <a:r>
                <a:rPr lang="ru-RU" alt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altLang="en-US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салық</a:t>
              </a:r>
              <a:r>
                <a:rPr lang="ru-RU" alt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altLang="en-US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төлеуден</a:t>
              </a:r>
              <a:r>
                <a:rPr lang="ru-RU" alt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altLang="en-US" sz="1400" dirty="0" err="1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босату</a:t>
              </a:r>
              <a:endParaRPr lang="ru-RU" altLang="en-US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fontAlgn="base"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ru-RU" alt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АӨК </a:t>
              </a:r>
              <a:r>
                <a:rPr lang="ru-RU" altLang="en-US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қайта</a:t>
              </a:r>
              <a:r>
                <a:rPr lang="ru-RU" alt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altLang="en-US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өңдеу</a:t>
              </a:r>
              <a:r>
                <a:rPr lang="ru-RU" alt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altLang="en-US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үшін</a:t>
              </a:r>
              <a:r>
                <a:rPr lang="ru-RU" alt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altLang="en-US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салықтық</a:t>
              </a:r>
              <a:r>
                <a:rPr lang="ru-RU" alt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altLang="en-US" sz="1400" dirty="0" err="1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ынталандырулар</a:t>
              </a:r>
              <a:endParaRPr lang="ru-RU" altLang="en-US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fontAlgn="base"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ru-RU" altLang="en-US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Салықтар</a:t>
              </a:r>
              <a:r>
                <a:rPr lang="ru-RU" alt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мен </a:t>
              </a:r>
              <a:r>
                <a:rPr lang="ru-RU" altLang="en-US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төлемдер</a:t>
              </a:r>
              <a:r>
                <a:rPr lang="ru-RU" alt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altLang="en-US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санының</a:t>
              </a:r>
              <a:r>
                <a:rPr lang="ru-RU" alt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20% - </a:t>
              </a:r>
              <a:r>
                <a:rPr lang="ru-RU" altLang="en-US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ға</a:t>
              </a:r>
              <a:r>
                <a:rPr lang="ru-RU" alt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altLang="en-US" sz="1400" dirty="0" err="1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азаюы</a:t>
              </a:r>
              <a:endParaRPr lang="ru-RU" altLang="en-US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fontAlgn="base"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ru-RU" altLang="en-US" sz="1400" dirty="0" err="1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Үдемелі</a:t>
              </a:r>
              <a:r>
                <a:rPr lang="ru-RU" altLang="en-US" sz="14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altLang="en-US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салық</a:t>
              </a:r>
              <a:r>
                <a:rPr lang="ru-RU" alt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altLang="en-US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салуды</a:t>
              </a:r>
              <a:r>
                <a:rPr lang="ru-RU" alt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altLang="en-US" sz="1400" dirty="0" err="1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енгізу</a:t>
              </a:r>
              <a:endParaRPr lang="ru-RU" altLang="en-US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fontAlgn="base"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ru-RU" altLang="en-US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Салық</a:t>
              </a:r>
              <a:r>
                <a:rPr lang="ru-RU" alt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altLang="en-US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жеңілдіктерін</a:t>
              </a:r>
              <a:r>
                <a:rPr lang="ru-RU" alt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altLang="en-US" sz="14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</a:t>
              </a:r>
              <a:r>
                <a:rPr lang="ru-RU" alt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altLang="en-US" sz="14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%-</a:t>
              </a:r>
              <a:r>
                <a:rPr lang="ru-RU" altLang="en-US" sz="1400" dirty="0" err="1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ға</a:t>
              </a:r>
              <a:r>
                <a:rPr lang="ru-RU" altLang="en-US" sz="14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altLang="en-US" sz="1400" dirty="0" err="1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қысқарту</a:t>
              </a:r>
              <a:endParaRPr lang="ru-RU" altLang="en-US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fontAlgn="base"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ru-RU" altLang="en-US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Қызмет</a:t>
              </a:r>
              <a:r>
                <a:rPr lang="ru-RU" alt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altLang="en-US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көрсету</a:t>
              </a:r>
              <a:r>
                <a:rPr lang="ru-RU" alt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altLang="en-US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моделіне</a:t>
              </a:r>
              <a:r>
                <a:rPr lang="ru-RU" alt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altLang="en-US" sz="1400" dirty="0" err="1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көшу</a:t>
              </a:r>
              <a:endParaRPr lang="ru-RU" altLang="en-US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fontAlgn="base"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ru-RU" altLang="en-US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Салықтық</a:t>
              </a:r>
              <a:r>
                <a:rPr lang="ru-RU" alt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altLang="en-US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бақылауды</a:t>
              </a:r>
              <a:r>
                <a:rPr lang="ru-RU" alt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altLang="en-US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толық</a:t>
              </a:r>
              <a:r>
                <a:rPr lang="ru-RU" alt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altLang="en-US" sz="1400" dirty="0" err="1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цифрландыру</a:t>
              </a:r>
              <a:endParaRPr lang="ru-RU" altLang="en-US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fontAlgn="base"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ru-RU" altLang="en-US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Салық</a:t>
              </a:r>
              <a:r>
                <a:rPr lang="ru-RU" alt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altLang="en-US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есептілігі</a:t>
              </a:r>
              <a:r>
                <a:rPr lang="ru-RU" alt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altLang="en-US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нысандарын</a:t>
              </a:r>
              <a:r>
                <a:rPr lang="ru-RU" alt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30% - </a:t>
              </a:r>
              <a:r>
                <a:rPr lang="ru-RU" altLang="en-US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ға</a:t>
              </a:r>
              <a:r>
                <a:rPr lang="ru-RU" alt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altLang="en-US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қысқарту</a:t>
              </a:r>
              <a:endParaRPr lang="ru-RU" altLang="en-US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TextBox 7"/>
            <p:cNvSpPr txBox="1">
              <a:spLocks noChangeArrowheads="1"/>
            </p:cNvSpPr>
            <p:nvPr/>
          </p:nvSpPr>
          <p:spPr bwMode="auto">
            <a:xfrm>
              <a:off x="5913176" y="1273912"/>
              <a:ext cx="3139301" cy="3385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en-US" sz="16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2023 </a:t>
              </a:r>
              <a:r>
                <a:rPr lang="ru-RU" altLang="en-US" sz="1600" b="1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жылғы</a:t>
              </a:r>
              <a:r>
                <a:rPr lang="ru-RU" altLang="en-US" sz="16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01 </a:t>
              </a:r>
              <a:r>
                <a:rPr lang="ru-RU" altLang="en-US" sz="1600" b="1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қыркүйектегі</a:t>
              </a:r>
              <a:r>
                <a:rPr lang="ru-RU" altLang="en-US" sz="16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</a:p>
          </p:txBody>
        </p:sp>
      </p:grpSp>
      <p:grpSp>
        <p:nvGrpSpPr>
          <p:cNvPr id="31" name="Группа 12"/>
          <p:cNvGrpSpPr>
            <a:grpSpLocks/>
          </p:cNvGrpSpPr>
          <p:nvPr/>
        </p:nvGrpSpPr>
        <p:grpSpPr bwMode="auto">
          <a:xfrm>
            <a:off x="8929753" y="1273175"/>
            <a:ext cx="2908168" cy="3826189"/>
            <a:chOff x="9057630" y="1273912"/>
            <a:chExt cx="2908446" cy="3826170"/>
          </a:xfrm>
        </p:grpSpPr>
        <p:sp>
          <p:nvSpPr>
            <p:cNvPr id="32" name="TextBox 8"/>
            <p:cNvSpPr txBox="1">
              <a:spLocks noChangeArrowheads="1"/>
            </p:cNvSpPr>
            <p:nvPr/>
          </p:nvSpPr>
          <p:spPr bwMode="auto">
            <a:xfrm>
              <a:off x="9071852" y="1822279"/>
              <a:ext cx="2880000" cy="32778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142875" indent="-142875"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ru-RU" altLang="en-US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Пайда</a:t>
              </a:r>
              <a:r>
                <a:rPr lang="ru-RU" alt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мен </a:t>
              </a:r>
              <a:r>
                <a:rPr lang="ru-RU" altLang="en-US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мүлікке</a:t>
              </a:r>
              <a:r>
                <a:rPr lang="ru-RU" alt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altLang="en-US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салық</a:t>
              </a:r>
              <a:r>
                <a:rPr lang="ru-RU" alt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altLang="en-US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салудың</a:t>
              </a:r>
              <a:r>
                <a:rPr lang="ru-RU" alt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altLang="en-US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жаңа</a:t>
              </a:r>
              <a:r>
                <a:rPr lang="ru-RU" alt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altLang="en-US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жүйесін</a:t>
              </a:r>
              <a:r>
                <a:rPr lang="ru-RU" alt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altLang="en-US" sz="1400" dirty="0" err="1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енгізу</a:t>
              </a:r>
              <a:endParaRPr lang="ru-RU" altLang="en-US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fontAlgn="base"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ru-RU" altLang="en-US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Пайданы</a:t>
              </a:r>
              <a:r>
                <a:rPr lang="ru-RU" alt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altLang="en-US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қайта</a:t>
              </a:r>
              <a:r>
                <a:rPr lang="ru-RU" alt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altLang="en-US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инвестициялауға</a:t>
              </a:r>
              <a:r>
                <a:rPr lang="ru-RU" alt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altLang="en-US" sz="1400" dirty="0" err="1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ынталандыру</a:t>
              </a:r>
              <a:endParaRPr lang="ru-RU" altLang="en-US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fontAlgn="base"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ru-RU" altLang="en-US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Салықтық</a:t>
              </a:r>
              <a:r>
                <a:rPr lang="ru-RU" alt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altLang="en-US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арнайы</a:t>
              </a:r>
              <a:r>
                <a:rPr lang="ru-RU" alt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altLang="en-US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режимдерді</a:t>
              </a:r>
              <a:r>
                <a:rPr lang="ru-RU" alt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altLang="en-US" sz="1400" dirty="0" err="1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өзгерту</a:t>
              </a:r>
              <a:endParaRPr lang="ru-RU" altLang="en-US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fontAlgn="base"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ru-RU" altLang="en-US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Салық</a:t>
              </a:r>
              <a:r>
                <a:rPr lang="ru-RU" alt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altLang="en-US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жеңілдіктерін</a:t>
              </a:r>
              <a:r>
                <a:rPr lang="ru-RU" alt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altLang="en-US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алудың</a:t>
              </a:r>
              <a:r>
                <a:rPr lang="ru-RU" alt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altLang="en-US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ашық</a:t>
              </a:r>
              <a:r>
                <a:rPr lang="ru-RU" alt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altLang="en-US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және</a:t>
              </a:r>
              <a:r>
                <a:rPr lang="ru-RU" alt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altLang="en-US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нақты</a:t>
              </a:r>
              <a:r>
                <a:rPr lang="ru-RU" alt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altLang="en-US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ережелерін</a:t>
              </a:r>
              <a:r>
                <a:rPr lang="ru-RU" alt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altLang="en-US" sz="1400" dirty="0" err="1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әзірлеу</a:t>
              </a:r>
              <a:endParaRPr lang="ru-RU" altLang="en-US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fontAlgn="base"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ru-RU" alt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ҚҚС </a:t>
              </a:r>
              <a:r>
                <a:rPr lang="ru-RU" altLang="en-US" sz="1400" dirty="0" err="1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реформалау</a:t>
              </a:r>
              <a:endParaRPr lang="ru-RU" altLang="en-US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fontAlgn="base"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ru-RU" altLang="en-US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Салықтық</a:t>
              </a:r>
              <a:r>
                <a:rPr lang="ru-RU" alt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altLang="en-US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әкімшілендіруді</a:t>
              </a:r>
              <a:r>
                <a:rPr lang="ru-RU" alt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altLang="en-US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цифрландыру</a:t>
              </a:r>
              <a:endParaRPr lang="ru-RU" altLang="en-US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TextBox 9"/>
            <p:cNvSpPr txBox="1">
              <a:spLocks noChangeArrowheads="1"/>
            </p:cNvSpPr>
            <p:nvPr/>
          </p:nvSpPr>
          <p:spPr bwMode="auto">
            <a:xfrm>
              <a:off x="9057630" y="1273912"/>
              <a:ext cx="2908446" cy="369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en-US" sz="16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2024 </a:t>
              </a:r>
              <a:r>
                <a:rPr lang="ru-RU" altLang="en-US" sz="1600" b="1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жылғы</a:t>
              </a:r>
              <a:r>
                <a:rPr lang="ru-RU" altLang="en-US" sz="16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07 </a:t>
              </a:r>
              <a:r>
                <a:rPr lang="ru-RU" altLang="en-US" sz="1600" b="1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ақпандағы</a:t>
              </a:r>
              <a:r>
                <a:rPr lang="ru-RU" altLang="en-US" b="1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  <a:endParaRPr lang="ru-RU" alt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4" name="Номер слайда 33"/>
          <p:cNvSpPr>
            <a:spLocks noGrp="1"/>
          </p:cNvSpPr>
          <p:nvPr>
            <p:ph type="sldNum" sz="quarter" idx="12"/>
          </p:nvPr>
        </p:nvSpPr>
        <p:spPr>
          <a:xfrm>
            <a:off x="10960100" y="6115050"/>
            <a:ext cx="1142245" cy="669925"/>
          </a:xfrm>
        </p:spPr>
        <p:txBody>
          <a:bodyPr/>
          <a:lstStyle/>
          <a:p>
            <a:fld id="{C4226082-FF36-41EB-9C07-F6F93B54EE83}" type="slidenum">
              <a:rPr lang="en-US" sz="1050" smtClean="0">
                <a:solidFill>
                  <a:srgbClr val="146194">
                    <a:lumMod val="50000"/>
                  </a:srgbClr>
                </a:solidFill>
              </a:rPr>
              <a:pPr/>
              <a:t>1</a:t>
            </a:fld>
            <a:endParaRPr lang="en-US" sz="1050" dirty="0">
              <a:solidFill>
                <a:srgbClr val="146194">
                  <a:lumMod val="50000"/>
                </a:srgbClr>
              </a:solidFill>
            </a:endParaRPr>
          </a:p>
        </p:txBody>
      </p:sp>
      <p:pic>
        <p:nvPicPr>
          <p:cNvPr id="36" name="Picture 23" descr="C:\Users\kazbekov_e\Downloads\dsc-8977-24_mediumThumb.png">
            <a:extLst>
              <a:ext uri="{FF2B5EF4-FFF2-40B4-BE49-F238E27FC236}">
                <a16:creationId xmlns:a16="http://schemas.microsoft.com/office/drawing/2014/main" id="{5413E143-9635-42B5-BD4E-D5A12164AB6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691" r="19846" b="6928"/>
          <a:stretch/>
        </p:blipFill>
        <p:spPr bwMode="auto">
          <a:xfrm>
            <a:off x="75351" y="1164657"/>
            <a:ext cx="2613874" cy="2362943"/>
          </a:xfrm>
          <a:prstGeom prst="ellipse">
            <a:avLst/>
          </a:prstGeom>
          <a:ln w="63500" cap="rnd">
            <a:solidFill>
              <a:schemeClr val="tx1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0218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заңнамасының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болжамдылығы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498703" y="1710199"/>
            <a:ext cx="3071812" cy="1313569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98425">
              <a:defRPr/>
            </a:pPr>
            <a:r>
              <a:rPr lang="ru-RU" b="1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саясатының</a:t>
            </a:r>
            <a:r>
              <a:rPr lang="ru-RU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болжамдылығы</a:t>
            </a:r>
            <a:endParaRPr lang="ru-RU" b="1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98703" y="3161944"/>
            <a:ext cx="3071812" cy="993597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98425" lvl="0">
              <a:defRPr/>
            </a:pPr>
            <a:r>
              <a:rPr lang="ru-RU" b="1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заңнамасын</a:t>
            </a:r>
            <a:r>
              <a:rPr lang="ru-RU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түсіндіру</a:t>
            </a:r>
            <a:endParaRPr lang="ru-RU" b="1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Box 6"/>
          <p:cNvSpPr txBox="1">
            <a:spLocks noChangeArrowheads="1"/>
          </p:cNvSpPr>
          <p:nvPr/>
        </p:nvSpPr>
        <p:spPr bwMode="auto">
          <a:xfrm>
            <a:off x="3735612" y="2023492"/>
            <a:ext cx="806291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>
            <a:spAutoFit/>
          </a:bodyPr>
          <a:lstStyle>
            <a:lvl1pPr marL="142875" indent="-142875">
              <a:tabLst>
                <a:tab pos="102806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102806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102806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102806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102806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102806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102806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102806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102806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fontAlgn="base">
              <a:spcBef>
                <a:spcPts val="600"/>
              </a:spcBef>
              <a:spcAft>
                <a:spcPct val="0"/>
              </a:spcAft>
              <a:buClr>
                <a:prstClr val="black"/>
              </a:buClr>
              <a:buFont typeface="Arial" panose="020B0604020202020204" pitchFamily="34" charset="0"/>
              <a:buChar char="•"/>
            </a:pP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</a:rPr>
              <a:t>негізгі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</a:rPr>
              <a:t>жоспарланған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</a:rPr>
              <a:t>өзгерістерді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</a:rPr>
              <a:t>көрсете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</a:rPr>
              <a:t>отырып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</a:rPr>
              <a:t>, 2030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</a:rPr>
              <a:t>жылға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</a:rPr>
              <a:t>дейінгі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prstClr val="black"/>
                </a:solidFill>
                <a:latin typeface="Arial" panose="020B0604020202020204" pitchFamily="34" charset="0"/>
              </a:rPr>
              <a:t>Салық</a:t>
            </a:r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</a:rPr>
              <a:t>саясаты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prstClr val="black"/>
                </a:solidFill>
                <a:latin typeface="Arial" panose="020B0604020202020204" pitchFamily="34" charset="0"/>
              </a:rPr>
              <a:t>тұжырымдамасын</a:t>
            </a:r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</a:rPr>
              <a:t>қабылдау</a:t>
            </a:r>
            <a:endParaRPr lang="ru-RU" altLang="ru-RU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40" name="TextBox 7"/>
          <p:cNvSpPr txBox="1">
            <a:spLocks noChangeArrowheads="1"/>
          </p:cNvSpPr>
          <p:nvPr/>
        </p:nvSpPr>
        <p:spPr bwMode="auto">
          <a:xfrm>
            <a:off x="3735611" y="3351390"/>
            <a:ext cx="806291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42875" indent="-142875">
              <a:tabLst>
                <a:tab pos="102806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102806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102806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102806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102806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102806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102806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102806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102806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fontAlgn="base">
              <a:spcBef>
                <a:spcPts val="600"/>
              </a:spcBef>
              <a:spcAft>
                <a:spcPct val="0"/>
              </a:spcAft>
              <a:buClr>
                <a:prstClr val="black"/>
              </a:buClr>
              <a:buFont typeface="Arial" panose="020B0604020202020204" pitchFamily="34" charset="0"/>
              <a:buChar char="•"/>
            </a:pP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</a:rPr>
              <a:t>даулы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</a:rPr>
              <a:t>нормаларды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</a:rPr>
              <a:t>бірыңғай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</a:rPr>
              <a:t>түсіндіру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</a:rPr>
              <a:t>үшін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</a:rPr>
              <a:t> Премьер -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</a:rPr>
              <a:t>Министрдің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</a:rPr>
              <a:t>орынбасары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</a:rPr>
              <a:t>деңгейінде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</a:rPr>
              <a:t>әдістемелік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</a:rPr>
              <a:t>кеңес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</a:rPr>
              <a:t>құру</a:t>
            </a:r>
            <a:endParaRPr lang="ru-RU" altLang="ru-RU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>
            <a:off x="498703" y="1614949"/>
            <a:ext cx="3071812" cy="0"/>
          </a:xfrm>
          <a:prstGeom prst="line">
            <a:avLst/>
          </a:prstGeom>
          <a:noFill/>
          <a:ln w="12700" cap="flat" cmpd="sng" algn="ctr">
            <a:solidFill>
              <a:srgbClr val="002060"/>
            </a:solidFill>
            <a:prstDash val="solid"/>
            <a:miter lim="800000"/>
          </a:ln>
          <a:effectLst/>
        </p:spPr>
      </p:cxnSp>
      <p:sp>
        <p:nvSpPr>
          <p:cNvPr id="42" name="TextBox 9"/>
          <p:cNvSpPr txBox="1">
            <a:spLocks noChangeArrowheads="1"/>
          </p:cNvSpPr>
          <p:nvPr/>
        </p:nvSpPr>
        <p:spPr bwMode="auto">
          <a:xfrm>
            <a:off x="498703" y="1184737"/>
            <a:ext cx="24828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ts val="600"/>
              </a:spcBef>
              <a:spcAft>
                <a:spcPct val="0"/>
              </a:spcAft>
            </a:pP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Тапсырма</a:t>
            </a:r>
            <a:endParaRPr lang="ru-RU" altLang="en-US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>
            <a:off x="3735615" y="1614949"/>
            <a:ext cx="8062913" cy="0"/>
          </a:xfrm>
          <a:prstGeom prst="line">
            <a:avLst/>
          </a:prstGeom>
          <a:noFill/>
          <a:ln w="12700" cap="flat" cmpd="sng" algn="ctr">
            <a:solidFill>
              <a:srgbClr val="002060"/>
            </a:solidFill>
            <a:prstDash val="solid"/>
            <a:miter lim="800000"/>
          </a:ln>
          <a:effectLst/>
        </p:spPr>
      </p:cxnSp>
      <p:sp>
        <p:nvSpPr>
          <p:cNvPr id="44" name="TextBox 11"/>
          <p:cNvSpPr txBox="1">
            <a:spLocks noChangeArrowheads="1"/>
          </p:cNvSpPr>
          <p:nvPr/>
        </p:nvSpPr>
        <p:spPr bwMode="auto">
          <a:xfrm>
            <a:off x="3735615" y="1184737"/>
            <a:ext cx="24812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ts val="600"/>
              </a:spcBef>
              <a:spcAft>
                <a:spcPct val="0"/>
              </a:spcAft>
            </a:pPr>
            <a:r>
              <a:rPr lang="ru-RU" altLang="en-US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Ұсыныстар</a:t>
            </a:r>
            <a:endParaRPr lang="ru-RU" altLang="en-US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98703" y="4397741"/>
            <a:ext cx="3071812" cy="1179193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98425">
              <a:defRPr/>
            </a:pPr>
            <a:r>
              <a:rPr lang="ru-RU" b="1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Шешім</a:t>
            </a:r>
            <a:r>
              <a:rPr lang="ru-RU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қабылдаудың</a:t>
            </a:r>
            <a:r>
              <a:rPr lang="ru-RU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жеделдігі</a:t>
            </a:r>
            <a:endParaRPr lang="ru-RU" b="1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7"/>
          <p:cNvSpPr txBox="1">
            <a:spLocks noChangeArrowheads="1"/>
          </p:cNvSpPr>
          <p:nvPr/>
        </p:nvSpPr>
        <p:spPr bwMode="auto">
          <a:xfrm>
            <a:off x="3735610" y="4446262"/>
            <a:ext cx="806291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42875" indent="-142875">
              <a:tabLst>
                <a:tab pos="102806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102806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102806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102806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102806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102806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102806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102806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102806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fontAlgn="base">
              <a:spcBef>
                <a:spcPts val="600"/>
              </a:spcBef>
              <a:spcAft>
                <a:spcPct val="0"/>
              </a:spcAft>
              <a:buClr>
                <a:prstClr val="black"/>
              </a:buClr>
              <a:buFont typeface="Arial" panose="020B0604020202020204" pitchFamily="34" charset="0"/>
              <a:buChar char="•"/>
            </a:pP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</a:rPr>
              <a:t>жедел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</a:rPr>
              <a:t>,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</a:rPr>
              <a:t>икемді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</a:rPr>
              <a:t>ден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</a:rPr>
              <a:t>қою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</a:rPr>
              <a:t>және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</a:rPr>
              <a:t>жақсартатын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</a:rPr>
              <a:t>өзгерістер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</a:rPr>
              <a:t>енгізу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</a:rPr>
              <a:t>үшін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</a:rPr>
              <a:t>Үкімет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</a:rPr>
              <a:t> пен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</a:rPr>
              <a:t>уәкілетті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</a:rPr>
              <a:t>органның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</a:rPr>
              <a:t>заңға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</a:rPr>
              <a:t>тәуелді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</a:rPr>
              <a:t>актілеріне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</a:rPr>
              <a:t>көшу</a:t>
            </a:r>
            <a:endParaRPr lang="ru-RU" altLang="ru-RU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458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Салықтар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міндетті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төлемдер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санын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азайту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423474" y="1634168"/>
            <a:ext cx="2447925" cy="500380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]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28625" y="1038225"/>
            <a:ext cx="2447925" cy="433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b="1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Салықтар</a:t>
            </a:r>
            <a:endParaRPr lang="ru-RU" b="1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3068639" y="1154111"/>
            <a:ext cx="2447925" cy="500380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]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3030538" y="1038225"/>
            <a:ext cx="2447925" cy="433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lvl="0" algn="ctr">
              <a:defRPr/>
            </a:pPr>
            <a:r>
              <a:rPr lang="ru-RU" b="1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Төлемдер</a:t>
            </a:r>
            <a:endParaRPr lang="ru-RU" b="1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5682456" y="1154111"/>
            <a:ext cx="3095625" cy="500380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]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5598320" y="1038225"/>
            <a:ext cx="3129756" cy="433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b="1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Алымдар</a:t>
            </a:r>
            <a:endParaRPr lang="ru-RU" b="1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8883650" y="1590911"/>
            <a:ext cx="3095625" cy="500380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]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8883650" y="1038225"/>
            <a:ext cx="3095625" cy="433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lvl="0" algn="ctr">
              <a:defRPr/>
            </a:pPr>
            <a:r>
              <a:rPr lang="ru-RU" b="1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Баждар</a:t>
            </a:r>
            <a:endParaRPr lang="ru-RU" b="1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Box 11"/>
          <p:cNvSpPr txBox="1">
            <a:spLocks noChangeArrowheads="1"/>
          </p:cNvSpPr>
          <p:nvPr/>
        </p:nvSpPr>
        <p:spPr bwMode="auto">
          <a:xfrm>
            <a:off x="407987" y="1503363"/>
            <a:ext cx="246380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15900" indent="-215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ts val="600"/>
              </a:spcBef>
              <a:spcAft>
                <a:spcPct val="0"/>
              </a:spcAft>
              <a:buFont typeface="Calibri Light" panose="020F0302020204030204" pitchFamily="34" charset="0"/>
              <a:buAutoNum type="arabicPeriod"/>
            </a:pP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Бірыңғай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жер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салығы</a:t>
            </a:r>
            <a:endParaRPr lang="en-US" altLang="en-US" sz="11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Box 12"/>
          <p:cNvSpPr txBox="1">
            <a:spLocks noChangeArrowheads="1"/>
          </p:cNvSpPr>
          <p:nvPr/>
        </p:nvSpPr>
        <p:spPr bwMode="auto">
          <a:xfrm>
            <a:off x="3025776" y="1503363"/>
            <a:ext cx="2413000" cy="2508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15900" indent="-215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fontAlgn="base">
              <a:spcBef>
                <a:spcPts val="600"/>
              </a:spcBef>
              <a:spcAft>
                <a:spcPct val="0"/>
              </a:spcAft>
              <a:buFont typeface="Calibri Light" panose="020F0302020204030204" pitchFamily="34" charset="0"/>
              <a:buAutoNum type="arabicPeriod"/>
            </a:pP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Ерекше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қорғалатын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табиғи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аумақтарды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пайдаланғаны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endParaRPr lang="ru-RU" sz="11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>
              <a:spcBef>
                <a:spcPts val="600"/>
              </a:spcBef>
              <a:spcAft>
                <a:spcPct val="0"/>
              </a:spcAft>
              <a:buFont typeface="Calibri Light" panose="020F0302020204030204" pitchFamily="34" charset="0"/>
              <a:buAutoNum type="arabicPeriod"/>
            </a:pP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Сыртқы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көрнекі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жарнаманы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орналастырғаны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endParaRPr lang="ru-RU" sz="11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>
              <a:spcBef>
                <a:spcPts val="600"/>
              </a:spcBef>
              <a:spcAft>
                <a:spcPct val="0"/>
              </a:spcAft>
              <a:buFont typeface="Calibri Light" panose="020F0302020204030204" pitchFamily="34" charset="0"/>
              <a:buAutoNum type="arabicPeriod"/>
            </a:pP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Лицензияларды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пайдаланғаны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endParaRPr lang="ru-RU" sz="11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>
              <a:spcBef>
                <a:spcPts val="600"/>
              </a:spcBef>
              <a:spcAft>
                <a:spcPct val="0"/>
              </a:spcAft>
              <a:buFont typeface="Calibri Light" panose="020F0302020204030204" pitchFamily="34" charset="0"/>
              <a:buAutoNum type="arabicPeriod"/>
            </a:pP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ресурстарын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пайдаланғаны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endParaRPr lang="ru-RU" sz="11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>
              <a:spcBef>
                <a:spcPts val="600"/>
              </a:spcBef>
              <a:spcAft>
                <a:spcPct val="0"/>
              </a:spcAft>
              <a:buFont typeface="Calibri Light" panose="020F0302020204030204" pitchFamily="34" charset="0"/>
              <a:buAutoNum type="arabicPeriod"/>
            </a:pP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Орманды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пайдаланғаны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endParaRPr lang="ru-RU" sz="11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>
              <a:spcBef>
                <a:spcPts val="600"/>
              </a:spcBef>
              <a:spcAft>
                <a:spcPct val="0"/>
              </a:spcAft>
              <a:buFont typeface="Calibri Light" panose="020F0302020204030204" pitchFamily="34" charset="0"/>
              <a:buAutoNum type="arabicPeriod"/>
            </a:pP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Жануарлар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дүниесін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пайдаланғаны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endParaRPr lang="ru-RU" altLang="en-US" sz="11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Box 13"/>
          <p:cNvSpPr txBox="1">
            <a:spLocks noChangeArrowheads="1"/>
          </p:cNvSpPr>
          <p:nvPr/>
        </p:nvSpPr>
        <p:spPr bwMode="auto">
          <a:xfrm>
            <a:off x="5579269" y="1503363"/>
            <a:ext cx="3208337" cy="2508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15900" indent="-215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fontAlgn="base">
              <a:spcBef>
                <a:spcPts val="600"/>
              </a:spcBef>
              <a:spcAft>
                <a:spcPct val="0"/>
              </a:spcAft>
              <a:buFont typeface="Calibri Light" panose="020F0302020204030204" pitchFamily="34" charset="0"/>
              <a:buAutoNum type="arabicPeriod"/>
            </a:pP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Жылжымалы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мүлік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кепілін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мемлекеттік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тіркеу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 fontAlgn="base">
              <a:spcBef>
                <a:spcPts val="600"/>
              </a:spcBef>
              <a:spcAft>
                <a:spcPct val="0"/>
              </a:spcAft>
              <a:buFont typeface="Calibri Light" panose="020F0302020204030204" pitchFamily="34" charset="0"/>
              <a:buAutoNum type="arabicPeriod"/>
            </a:pP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Ғарыш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объектілерін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мемлекеттік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тіркеу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 fontAlgn="base">
              <a:spcBef>
                <a:spcPts val="600"/>
              </a:spcBef>
              <a:spcAft>
                <a:spcPct val="0"/>
              </a:spcAft>
              <a:buFont typeface="Calibri Light" panose="020F0302020204030204" pitchFamily="34" charset="0"/>
              <a:buAutoNum type="arabicPeriod"/>
            </a:pP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Мемлекеттік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тіркеу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лек.құралдар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медициналық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бұйымдар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 fontAlgn="base">
              <a:spcBef>
                <a:spcPts val="600"/>
              </a:spcBef>
              <a:spcAft>
                <a:spcPct val="0"/>
              </a:spcAft>
              <a:buFont typeface="Calibri Light" panose="020F0302020204030204" pitchFamily="34" charset="0"/>
              <a:buAutoNum type="arabicPeriod"/>
            </a:pP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Теле-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радиоарнаны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мерзімді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баспасөз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басылымын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есепке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қою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 fontAlgn="base">
              <a:spcBef>
                <a:spcPts val="600"/>
              </a:spcBef>
              <a:spcAft>
                <a:spcPct val="0"/>
              </a:spcAft>
              <a:buFont typeface="Calibri Light" panose="020F0302020204030204" pitchFamily="34" charset="0"/>
              <a:buAutoNum type="arabicPeriod"/>
            </a:pP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Банк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сақтандыру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нарықтарына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қатысушылар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құжаттар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бергені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 fontAlgn="base">
              <a:spcBef>
                <a:spcPts val="600"/>
              </a:spcBef>
              <a:spcAft>
                <a:spcPct val="0"/>
              </a:spcAft>
              <a:buFont typeface="Calibri Light" panose="020F0302020204030204" pitchFamily="34" charset="0"/>
              <a:buAutoNum type="arabicPeriod"/>
            </a:pP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Радиожиілік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спектрін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пайдалануға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рұқсат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бергені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endParaRPr lang="ru-RU" altLang="en-US" sz="11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Box 14"/>
          <p:cNvSpPr txBox="1">
            <a:spLocks noChangeArrowheads="1"/>
          </p:cNvSpPr>
          <p:nvPr/>
        </p:nvSpPr>
        <p:spPr bwMode="auto">
          <a:xfrm>
            <a:off x="8883650" y="1503363"/>
            <a:ext cx="3142456" cy="2092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15900" indent="-215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fontAlgn="base">
              <a:spcBef>
                <a:spcPts val="600"/>
              </a:spcBef>
              <a:spcAft>
                <a:spcPct val="0"/>
              </a:spcAft>
              <a:buFont typeface="Calibri Light" panose="020F0302020204030204" pitchFamily="34" charset="0"/>
              <a:buAutoNum type="arabicPeriod"/>
            </a:pP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Теңізшінің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жеке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куәлігін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бергені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 fontAlgn="base">
              <a:spcBef>
                <a:spcPts val="600"/>
              </a:spcBef>
              <a:spcAft>
                <a:spcPct val="0"/>
              </a:spcAft>
              <a:buFont typeface="Calibri Light" panose="020F0302020204030204" pitchFamily="34" charset="0"/>
              <a:buAutoNum type="arabicPeriod"/>
            </a:pP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Нотариаттық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іс-әрекеттер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жасағаны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 fontAlgn="base">
              <a:spcBef>
                <a:spcPts val="600"/>
              </a:spcBef>
              <a:spcAft>
                <a:spcPct val="0"/>
              </a:spcAft>
              <a:buFont typeface="Calibri Light" panose="020F0302020204030204" pitchFamily="34" charset="0"/>
              <a:buAutoNum type="arabicPeriod"/>
            </a:pP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Халықаралық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автомобиль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тасымалдары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куәлігін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бергені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 fontAlgn="base">
              <a:spcBef>
                <a:spcPts val="600"/>
              </a:spcBef>
              <a:spcAft>
                <a:spcPct val="0"/>
              </a:spcAft>
              <a:buFont typeface="Calibri Light" panose="020F0302020204030204" pitchFamily="34" charset="0"/>
              <a:buAutoNum type="arabicPeriod"/>
            </a:pP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Жануарлар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өсімдіктер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түрлерін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импорттауға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экспорттауға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кері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экспорттауға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рұқсат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бергені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 fontAlgn="base">
              <a:spcBef>
                <a:spcPts val="600"/>
              </a:spcBef>
              <a:spcAft>
                <a:spcPct val="0"/>
              </a:spcAft>
              <a:buFont typeface="Calibri Light" panose="020F0302020204030204" pitchFamily="34" charset="0"/>
              <a:buAutoNum type="arabicPeriod"/>
            </a:pP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Зияткерлік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меншік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саласындағы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уәкілетті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органның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заңдық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әрекеттер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жасағаны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endParaRPr lang="ru-RU" altLang="en-US" sz="11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Box 15"/>
          <p:cNvSpPr txBox="1">
            <a:spLocks noChangeArrowheads="1"/>
          </p:cNvSpPr>
          <p:nvPr/>
        </p:nvSpPr>
        <p:spPr bwMode="auto">
          <a:xfrm>
            <a:off x="356696" y="3985950"/>
            <a:ext cx="2466975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Шығын</a:t>
            </a:r>
            <a:r>
              <a:rPr lang="ru-RU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жоқ</a:t>
            </a:r>
            <a:endParaRPr lang="ru-RU" sz="1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sz="9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900" i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шаруа</a:t>
            </a:r>
            <a:r>
              <a:rPr lang="ru-RU" sz="9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қожалықтары</a:t>
            </a:r>
            <a:r>
              <a:rPr lang="ru-RU" sz="9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sz="9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ЖТС </a:t>
            </a:r>
            <a:r>
              <a:rPr lang="ru-RU" sz="9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9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жаңа</a:t>
            </a:r>
            <a:r>
              <a:rPr lang="ru-RU" sz="9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БСК </a:t>
            </a:r>
            <a:r>
              <a:rPr lang="ru-RU" sz="900" b="1" i="1" dirty="0" err="1">
                <a:latin typeface="Arial" pitchFamily="34" charset="0"/>
                <a:cs typeface="Arial" pitchFamily="34" charset="0"/>
              </a:rPr>
              <a:t>және</a:t>
            </a:r>
            <a:r>
              <a:rPr lang="ru-RU" sz="9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900" b="1" i="1" dirty="0" err="1">
                <a:latin typeface="Arial" pitchFamily="34" charset="0"/>
                <a:cs typeface="Arial" pitchFamily="34" charset="0"/>
              </a:rPr>
              <a:t>басқа</a:t>
            </a:r>
            <a:r>
              <a:rPr lang="ru-RU" sz="9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900" b="1" i="1" dirty="0" err="1">
                <a:latin typeface="Arial" pitchFamily="34" charset="0"/>
                <a:cs typeface="Arial" pitchFamily="34" charset="0"/>
              </a:rPr>
              <a:t>салықтар</a:t>
            </a:r>
            <a:r>
              <a:rPr lang="ru-RU" sz="9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900" b="1" i="1" dirty="0" err="1">
                <a:latin typeface="Arial" pitchFamily="34" charset="0"/>
                <a:cs typeface="Arial" pitchFamily="34" charset="0"/>
              </a:rPr>
              <a:t>бойынша</a:t>
            </a:r>
            <a:r>
              <a:rPr lang="ru-RU" sz="9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900" b="1" i="1" dirty="0" err="1">
                <a:latin typeface="Arial" pitchFamily="34" charset="0"/>
                <a:cs typeface="Arial" pitchFamily="34" charset="0"/>
              </a:rPr>
              <a:t>мөлшерлемені</a:t>
            </a:r>
            <a:r>
              <a:rPr lang="ru-RU" sz="9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900" b="1" i="1" dirty="0" err="1">
                <a:latin typeface="Arial" pitchFamily="34" charset="0"/>
                <a:cs typeface="Arial" pitchFamily="34" charset="0"/>
              </a:rPr>
              <a:t>көтеру</a:t>
            </a:r>
            <a:r>
              <a:rPr lang="ru-RU" sz="9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900" b="1" i="1" dirty="0" err="1">
                <a:latin typeface="Arial" pitchFamily="34" charset="0"/>
                <a:cs typeface="Arial" pitchFamily="34" charset="0"/>
              </a:rPr>
              <a:t>есебінен</a:t>
            </a:r>
            <a:r>
              <a:rPr lang="ru-RU" sz="9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900" b="1" i="1" dirty="0" smtClean="0">
                <a:latin typeface="Arial" pitchFamily="34" charset="0"/>
                <a:cs typeface="Arial" pitchFamily="34" charset="0"/>
              </a:rPr>
              <a:t>ӘС </a:t>
            </a:r>
            <a:r>
              <a:rPr lang="ru-RU" sz="900" b="1" i="1" dirty="0" err="1" smtClean="0">
                <a:latin typeface="Arial" pitchFamily="34" charset="0"/>
                <a:cs typeface="Arial" pitchFamily="34" charset="0"/>
              </a:rPr>
              <a:t>өтемақысы</a:t>
            </a:r>
            <a:r>
              <a:rPr lang="ru-RU" sz="900" i="1" dirty="0" smtClean="0">
                <a:latin typeface="Arial" pitchFamily="34" charset="0"/>
                <a:cs typeface="Arial" pitchFamily="34" charset="0"/>
              </a:rPr>
              <a:t>)</a:t>
            </a:r>
            <a:endParaRPr lang="ru-RU" altLang="en-US" sz="90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Box 16"/>
          <p:cNvSpPr txBox="1">
            <a:spLocks noChangeArrowheads="1"/>
          </p:cNvSpPr>
          <p:nvPr/>
        </p:nvSpPr>
        <p:spPr bwMode="auto">
          <a:xfrm>
            <a:off x="2965450" y="3985950"/>
            <a:ext cx="24272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14,4 млрд</a:t>
            </a:r>
            <a:r>
              <a:rPr lang="ru-RU" altLang="en-US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₸ </a:t>
            </a:r>
            <a:r>
              <a:rPr lang="ru-RU" sz="16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шығындар</a:t>
            </a:r>
            <a:endParaRPr lang="ru-RU" altLang="en-US" sz="1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Box 17"/>
          <p:cNvSpPr txBox="1">
            <a:spLocks noChangeArrowheads="1"/>
          </p:cNvSpPr>
          <p:nvPr/>
        </p:nvSpPr>
        <p:spPr bwMode="auto">
          <a:xfrm>
            <a:off x="5623391" y="3970561"/>
            <a:ext cx="2606209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kk-KZ" alt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ru-RU" alt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alt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alt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млрд. </a:t>
            </a:r>
            <a:r>
              <a:rPr lang="ru-RU" altLang="en-US" b="1" dirty="0" smtClean="0">
                <a:solidFill>
                  <a:prstClr val="black"/>
                </a:solidFill>
                <a:cs typeface="Calibri" panose="020F0502020204030204" pitchFamily="34" charset="0"/>
              </a:rPr>
              <a:t>₸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шығындар</a:t>
            </a:r>
            <a:endParaRPr lang="ru-RU" altLang="en-US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altLang="en-US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Box 18"/>
          <p:cNvSpPr txBox="1">
            <a:spLocks noChangeArrowheads="1"/>
          </p:cNvSpPr>
          <p:nvPr/>
        </p:nvSpPr>
        <p:spPr bwMode="auto">
          <a:xfrm>
            <a:off x="8883650" y="3984363"/>
            <a:ext cx="30956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sz="1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</a:t>
            </a:r>
            <a:r>
              <a:rPr lang="en-US" alt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alt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млрд. </a:t>
            </a:r>
            <a:r>
              <a:rPr lang="ru-RU" altLang="en-US" b="1" dirty="0" smtClean="0">
                <a:solidFill>
                  <a:prstClr val="black"/>
                </a:solidFill>
                <a:cs typeface="Calibri" panose="020F0502020204030204" pitchFamily="34" charset="0"/>
              </a:rPr>
              <a:t>₸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шығындар</a:t>
            </a:r>
            <a:endParaRPr lang="ru-RU" altLang="en-US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altLang="en-US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2" name="Прямая соединительная линия 51"/>
          <p:cNvCxnSpPr/>
          <p:nvPr/>
        </p:nvCxnSpPr>
        <p:spPr>
          <a:xfrm>
            <a:off x="470693" y="4028233"/>
            <a:ext cx="11555413" cy="0"/>
          </a:xfrm>
          <a:prstGeom prst="line">
            <a:avLst/>
          </a:prstGeom>
          <a:noFill/>
          <a:ln w="12700" cap="flat" cmpd="sng" algn="ctr">
            <a:solidFill>
              <a:srgbClr val="002060"/>
            </a:solidFill>
            <a:prstDash val="solid"/>
            <a:miter lim="800000"/>
          </a:ln>
          <a:effectLst/>
        </p:spPr>
      </p:cxnSp>
      <p:sp>
        <p:nvSpPr>
          <p:cNvPr id="53" name="Левая фигурная скобка 52"/>
          <p:cNvSpPr/>
          <p:nvPr/>
        </p:nvSpPr>
        <p:spPr>
          <a:xfrm>
            <a:off x="2730113" y="2814638"/>
            <a:ext cx="333375" cy="1143000"/>
          </a:xfrm>
          <a:prstGeom prst="leftBrace">
            <a:avLst/>
          </a:prstGeom>
          <a:noFill/>
          <a:ln w="1270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4" name="TextBox 15"/>
          <p:cNvSpPr txBox="1">
            <a:spLocks noChangeArrowheads="1"/>
          </p:cNvSpPr>
          <p:nvPr/>
        </p:nvSpPr>
        <p:spPr bwMode="auto">
          <a:xfrm>
            <a:off x="292742" y="3214779"/>
            <a:ext cx="23717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Бірлестіру</a:t>
            </a:r>
            <a:endParaRPr lang="ru-RU" altLang="en-US" sz="1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TextBox 23"/>
          <p:cNvSpPr txBox="1">
            <a:spLocks noChangeArrowheads="1"/>
          </p:cNvSpPr>
          <p:nvPr/>
        </p:nvSpPr>
        <p:spPr bwMode="auto">
          <a:xfrm>
            <a:off x="584782" y="4921399"/>
            <a:ext cx="73609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900" b="1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ru-RU" sz="9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900" i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900" i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салықтар</a:t>
            </a:r>
            <a:endParaRPr lang="en-US" altLang="en-US" sz="90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Стрелка вправо 55"/>
          <p:cNvSpPr/>
          <p:nvPr/>
        </p:nvSpPr>
        <p:spPr>
          <a:xfrm>
            <a:off x="1295598" y="5019726"/>
            <a:ext cx="528638" cy="155575"/>
          </a:xfrm>
          <a:prstGeom prst="rightArrow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7" name="TextBox 25"/>
          <p:cNvSpPr txBox="1">
            <a:spLocks noChangeArrowheads="1"/>
          </p:cNvSpPr>
          <p:nvPr/>
        </p:nvSpPr>
        <p:spPr bwMode="auto">
          <a:xfrm>
            <a:off x="1835599" y="4915621"/>
            <a:ext cx="7361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9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 </a:t>
            </a:r>
            <a:endParaRPr lang="ru-RU" sz="90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9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салықтар</a:t>
            </a:r>
            <a:endParaRPr lang="en-US" altLang="en-US" sz="90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TextBox 28"/>
          <p:cNvSpPr txBox="1">
            <a:spLocks noChangeArrowheads="1"/>
          </p:cNvSpPr>
          <p:nvPr/>
        </p:nvSpPr>
        <p:spPr bwMode="auto">
          <a:xfrm>
            <a:off x="2985780" y="5263457"/>
            <a:ext cx="963725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373</a:t>
            </a:r>
            <a:endParaRPr lang="ru-RU" altLang="en-US" sz="28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sz="1000" i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мөлшерлеме</a:t>
            </a:r>
            <a:endParaRPr lang="en-US" altLang="en-US" sz="280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Стрелка вправо 58"/>
          <p:cNvSpPr/>
          <p:nvPr/>
        </p:nvSpPr>
        <p:spPr>
          <a:xfrm>
            <a:off x="3853404" y="5428557"/>
            <a:ext cx="530225" cy="155575"/>
          </a:xfrm>
          <a:prstGeom prst="rightArrow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extBox 30"/>
          <p:cNvSpPr txBox="1">
            <a:spLocks noChangeArrowheads="1"/>
          </p:cNvSpPr>
          <p:nvPr/>
        </p:nvSpPr>
        <p:spPr bwMode="auto">
          <a:xfrm>
            <a:off x="4366903" y="5244407"/>
            <a:ext cx="963726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296</a:t>
            </a:r>
            <a:endParaRPr lang="ru-RU" altLang="en-US" sz="28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sz="10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мөлшерлеме</a:t>
            </a:r>
            <a:endParaRPr lang="en-US" altLang="en-US" sz="280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TextBox 31"/>
          <p:cNvSpPr txBox="1">
            <a:spLocks noChangeArrowheads="1"/>
          </p:cNvSpPr>
          <p:nvPr/>
        </p:nvSpPr>
        <p:spPr bwMode="auto">
          <a:xfrm>
            <a:off x="6018157" y="4616721"/>
            <a:ext cx="963726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310</a:t>
            </a:r>
            <a:endParaRPr lang="ru-RU" altLang="en-US" sz="28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sz="10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мөлшерлеме</a:t>
            </a:r>
            <a:endParaRPr lang="en-US" altLang="en-US" sz="280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Стрелка вправо 61"/>
          <p:cNvSpPr/>
          <p:nvPr/>
        </p:nvSpPr>
        <p:spPr>
          <a:xfrm>
            <a:off x="6868320" y="4780233"/>
            <a:ext cx="530225" cy="155575"/>
          </a:xfrm>
          <a:prstGeom prst="rightArrow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3" name="TextBox 33"/>
          <p:cNvSpPr txBox="1">
            <a:spLocks noChangeArrowheads="1"/>
          </p:cNvSpPr>
          <p:nvPr/>
        </p:nvSpPr>
        <p:spPr bwMode="auto">
          <a:xfrm>
            <a:off x="7398545" y="4623071"/>
            <a:ext cx="963725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276</a:t>
            </a:r>
            <a:endParaRPr lang="ru-RU" altLang="en-US" sz="28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sz="10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мөлшерлеме</a:t>
            </a:r>
            <a:endParaRPr lang="en-US" altLang="en-US" sz="280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TextBox 37"/>
          <p:cNvSpPr txBox="1">
            <a:spLocks noChangeArrowheads="1"/>
          </p:cNvSpPr>
          <p:nvPr/>
        </p:nvSpPr>
        <p:spPr bwMode="auto">
          <a:xfrm>
            <a:off x="9254276" y="4621483"/>
            <a:ext cx="963725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113</a:t>
            </a:r>
            <a:endParaRPr lang="ru-RU" altLang="en-US" sz="28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sz="10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мөлшерлеме</a:t>
            </a:r>
            <a:endParaRPr lang="en-US" altLang="en-US" sz="280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Стрелка вправо 64"/>
          <p:cNvSpPr/>
          <p:nvPr/>
        </p:nvSpPr>
        <p:spPr>
          <a:xfrm>
            <a:off x="10216357" y="4804045"/>
            <a:ext cx="530225" cy="153987"/>
          </a:xfrm>
          <a:prstGeom prst="rightArrow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6" name="TextBox 39"/>
          <p:cNvSpPr txBox="1">
            <a:spLocks noChangeArrowheads="1"/>
          </p:cNvSpPr>
          <p:nvPr/>
        </p:nvSpPr>
        <p:spPr bwMode="auto">
          <a:xfrm>
            <a:off x="10753670" y="4618308"/>
            <a:ext cx="963725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62</a:t>
            </a:r>
            <a:endParaRPr lang="ru-RU" altLang="en-US" sz="28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sz="10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мөлшерлеме</a:t>
            </a:r>
            <a:endParaRPr lang="en-US" altLang="en-US" sz="280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Левая фигурная скобка 2">
            <a:extLst>
              <a:ext uri="{FF2B5EF4-FFF2-40B4-BE49-F238E27FC236}">
                <a16:creationId xmlns:a16="http://schemas.microsoft.com/office/drawing/2014/main" id="{B1C8253F-3443-B2E0-BD9C-5B2BC33C6C20}"/>
              </a:ext>
            </a:extLst>
          </p:cNvPr>
          <p:cNvSpPr/>
          <p:nvPr/>
        </p:nvSpPr>
        <p:spPr>
          <a:xfrm rot="16200000">
            <a:off x="5868627" y="449406"/>
            <a:ext cx="545425" cy="11034504"/>
          </a:xfrm>
          <a:prstGeom prst="leftBrace">
            <a:avLst>
              <a:gd name="adj1" fmla="val 118539"/>
              <a:gd name="adj2" fmla="val 50005"/>
            </a:avLst>
          </a:prstGeom>
          <a:ln w="38100">
            <a:solidFill>
              <a:srgbClr val="00206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EC8670C-469E-AF41-5BF5-1140121745C1}"/>
              </a:ext>
            </a:extLst>
          </p:cNvPr>
          <p:cNvSpPr txBox="1"/>
          <p:nvPr/>
        </p:nvSpPr>
        <p:spPr>
          <a:xfrm>
            <a:off x="5542076" y="6344787"/>
            <a:ext cx="1403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20,</a:t>
            </a:r>
            <a:r>
              <a:rPr lang="ru-RU" sz="2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ru-RU" sz="28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TextBox 23"/>
          <p:cNvSpPr txBox="1">
            <a:spLocks noChangeArrowheads="1"/>
          </p:cNvSpPr>
          <p:nvPr/>
        </p:nvSpPr>
        <p:spPr bwMode="auto">
          <a:xfrm>
            <a:off x="3209644" y="4669400"/>
            <a:ext cx="593432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sz="2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ru-RU" altLang="en-US" sz="10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altLang="en-US" sz="100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sz="1000" i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төлем</a:t>
            </a:r>
            <a:endParaRPr lang="en-US" altLang="en-US" sz="28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Стрелка вправо 67"/>
          <p:cNvSpPr/>
          <p:nvPr/>
        </p:nvSpPr>
        <p:spPr>
          <a:xfrm>
            <a:off x="3843486" y="4839262"/>
            <a:ext cx="528638" cy="155575"/>
          </a:xfrm>
          <a:prstGeom prst="rightArrow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9" name="TextBox 25"/>
          <p:cNvSpPr txBox="1">
            <a:spLocks noChangeArrowheads="1"/>
          </p:cNvSpPr>
          <p:nvPr/>
        </p:nvSpPr>
        <p:spPr bwMode="auto">
          <a:xfrm>
            <a:off x="4452940" y="4682016"/>
            <a:ext cx="593432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sz="2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ru-RU" altLang="en-US" sz="10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altLang="en-US" sz="100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sz="1000" i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төлем</a:t>
            </a:r>
            <a:endParaRPr lang="en-US" altLang="en-US" sz="28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886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жеңілдіктерін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тексеру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30290" y="999914"/>
            <a:ext cx="488561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 </a:t>
            </a:r>
            <a:r>
              <a:rPr lang="ru-RU" sz="1200" b="1" u="sng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жылдың</a:t>
            </a:r>
            <a:r>
              <a:rPr lang="ru-RU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u="sng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қорытындысы</a:t>
            </a:r>
            <a:r>
              <a:rPr lang="ru-RU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салықтық</a:t>
            </a:r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жеңілдіктер</a:t>
            </a:r>
            <a:endParaRPr lang="ru-RU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532ED3A2-4E46-4924-8DDF-8B21D20E9469}"/>
              </a:ext>
            </a:extLst>
          </p:cNvPr>
          <p:cNvSpPr/>
          <p:nvPr/>
        </p:nvSpPr>
        <p:spPr>
          <a:xfrm>
            <a:off x="54274" y="1394576"/>
            <a:ext cx="4427757" cy="43699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lvl="0" algn="ctr">
              <a:defRPr/>
            </a:pPr>
            <a:r>
              <a:rPr lang="ru-RU" b="1" kern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9 548,8 </a:t>
            </a: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млрд. </a:t>
            </a:r>
            <a:r>
              <a:rPr kumimoji="0" lang="ru-RU" sz="12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теңге</a:t>
            </a:r>
            <a:endParaRPr kumimoji="0" lang="ru-RU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0D016D19-97E3-42C4-BA4B-8E09980D9E23}"/>
              </a:ext>
            </a:extLst>
          </p:cNvPr>
          <p:cNvSpPr/>
          <p:nvPr/>
        </p:nvSpPr>
        <p:spPr>
          <a:xfrm>
            <a:off x="54275" y="3044632"/>
            <a:ext cx="4503111" cy="41388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КТС: </a:t>
            </a: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2,4 </a:t>
            </a:r>
            <a:r>
              <a:rPr kumimoji="0" lang="ru-RU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млрд. </a:t>
            </a:r>
            <a:r>
              <a:rPr kumimoji="0" lang="ru-RU" sz="11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теңге</a:t>
            </a:r>
            <a:endParaRPr kumimoji="0" lang="ru-RU" sz="1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0D016D19-97E3-42C4-BA4B-8E09980D9E23}"/>
              </a:ext>
            </a:extLst>
          </p:cNvPr>
          <p:cNvSpPr/>
          <p:nvPr/>
        </p:nvSpPr>
        <p:spPr>
          <a:xfrm>
            <a:off x="54276" y="2148827"/>
            <a:ext cx="4503110" cy="38583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КТС:</a:t>
            </a:r>
            <a:r>
              <a:rPr kumimoji="0" lang="ru-RU" b="1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1 938,4 </a:t>
            </a:r>
            <a:r>
              <a:rPr kumimoji="0" lang="ru-RU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млрд. тенге</a:t>
            </a: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0D016D19-97E3-42C4-BA4B-8E09980D9E23}"/>
              </a:ext>
            </a:extLst>
          </p:cNvPr>
          <p:cNvSpPr/>
          <p:nvPr/>
        </p:nvSpPr>
        <p:spPr>
          <a:xfrm>
            <a:off x="68623" y="1771609"/>
            <a:ext cx="4512322" cy="41675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ҚҚС: </a:t>
            </a: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7 604,3 </a:t>
            </a:r>
            <a:r>
              <a:rPr kumimoji="0" lang="ru-RU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млрд. </a:t>
            </a:r>
            <a:r>
              <a:rPr kumimoji="0" lang="ru-RU" sz="11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теңге</a:t>
            </a:r>
            <a:endParaRPr kumimoji="0" lang="ru-RU" sz="1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0D016D19-97E3-42C4-BA4B-8E09980D9E23}"/>
              </a:ext>
            </a:extLst>
          </p:cNvPr>
          <p:cNvSpPr/>
          <p:nvPr/>
        </p:nvSpPr>
        <p:spPr>
          <a:xfrm>
            <a:off x="54275" y="2584720"/>
            <a:ext cx="4503111" cy="410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ӘС: </a:t>
            </a: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3,7 </a:t>
            </a:r>
            <a:r>
              <a:rPr kumimoji="0" lang="ru-RU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млрд. </a:t>
            </a:r>
            <a:r>
              <a:rPr kumimoji="0" lang="ru-RU" sz="11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теңге</a:t>
            </a:r>
            <a:endParaRPr kumimoji="0" lang="ru-RU" sz="1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22" name="Прямая соединительная линия 3">
            <a:extLst>
              <a:ext uri="{FF2B5EF4-FFF2-40B4-BE49-F238E27FC236}">
                <a16:creationId xmlns:a16="http://schemas.microsoft.com/office/drawing/2014/main" id="{B7FF072B-555A-A8D2-E4BE-0E0F0A5AD771}"/>
              </a:ext>
            </a:extLst>
          </p:cNvPr>
          <p:cNvCxnSpPr>
            <a:cxnSpLocks/>
          </p:cNvCxnSpPr>
          <p:nvPr/>
        </p:nvCxnSpPr>
        <p:spPr>
          <a:xfrm flipH="1" flipV="1">
            <a:off x="4656299" y="999914"/>
            <a:ext cx="9377" cy="5482502"/>
          </a:xfrm>
          <a:prstGeom prst="line">
            <a:avLst/>
          </a:prstGeom>
          <a:ln w="9525">
            <a:solidFill>
              <a:srgbClr val="00206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9416420"/>
              </p:ext>
            </p:extLst>
          </p:nvPr>
        </p:nvGraphicFramePr>
        <p:xfrm>
          <a:off x="67902" y="3551392"/>
          <a:ext cx="4466646" cy="12938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4740">
                  <a:extLst>
                    <a:ext uri="{9D8B030D-6E8A-4147-A177-3AD203B41FA5}">
                      <a16:colId xmlns:a16="http://schemas.microsoft.com/office/drawing/2014/main" val="402507509"/>
                    </a:ext>
                  </a:extLst>
                </a:gridCol>
                <a:gridCol w="2589325">
                  <a:extLst>
                    <a:ext uri="{9D8B030D-6E8A-4147-A177-3AD203B41FA5}">
                      <a16:colId xmlns:a16="http://schemas.microsoft.com/office/drawing/2014/main" val="2054858930"/>
                    </a:ext>
                  </a:extLst>
                </a:gridCol>
                <a:gridCol w="1142581">
                  <a:extLst>
                    <a:ext uri="{9D8B030D-6E8A-4147-A177-3AD203B41FA5}">
                      <a16:colId xmlns:a16="http://schemas.microsoft.com/office/drawing/2014/main" val="2244640947"/>
                    </a:ext>
                  </a:extLst>
                </a:gridCol>
              </a:tblGrid>
              <a:tr h="57636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739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50"/>
                        </a:spcBef>
                        <a:spcAft>
                          <a:spcPts val="6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жеңілдіктер</a:t>
                      </a:r>
                      <a:r>
                        <a:rPr kumimoji="0" lang="ru-RU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600" b="1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белгілері</a:t>
                      </a:r>
                      <a:r>
                        <a:rPr kumimoji="0" lang="ru-RU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бар ҰК </a:t>
                      </a:r>
                      <a:r>
                        <a:rPr kumimoji="0" lang="ru-RU" sz="1600" b="1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тармағының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kumimoji="0" lang="ru-RU" sz="1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ru-RU" sz="1400" b="0" i="1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тексеру</a:t>
                      </a:r>
                      <a:r>
                        <a:rPr kumimoji="0" lang="ru-RU" sz="1400" b="0" i="1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0" i="1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жүргізілді</a:t>
                      </a:r>
                      <a:r>
                        <a:rPr kumimoji="0" lang="ru-RU" sz="1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 </a:t>
                      </a:r>
                      <a:endParaRPr kumimoji="0" lang="ru-RU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9,5 </a:t>
                      </a:r>
                      <a:r>
                        <a:rPr kumimoji="0" lang="ru-RU" sz="14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трлн. </a:t>
                      </a:r>
                      <a:r>
                        <a:rPr kumimoji="0" lang="ru-RU" sz="1400" b="1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теңге</a:t>
                      </a:r>
                      <a:endParaRPr kumimoji="0" lang="ru-RU" sz="14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30643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50"/>
                        </a:spcBef>
                        <a:spcAft>
                          <a:spcPts val="6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1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тексеру</a:t>
                      </a:r>
                      <a:r>
                        <a:rPr kumimoji="0" lang="ru-RU" sz="1100" b="0" i="1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100" b="0" i="1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қорытындысы</a:t>
                      </a:r>
                      <a:r>
                        <a:rPr kumimoji="0" lang="ru-RU" sz="1100" b="0" i="1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100" b="0" i="1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бойынша</a:t>
                      </a:r>
                      <a:r>
                        <a:rPr kumimoji="0" lang="kk-KZ" sz="1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  <a:endParaRPr kumimoji="0" lang="ru-RU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701302"/>
                  </a:ext>
                </a:extLst>
              </a:tr>
            </a:tbl>
          </a:graphicData>
        </a:graphic>
      </p:graphicFrame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0688542"/>
              </p:ext>
            </p:extLst>
          </p:nvPr>
        </p:nvGraphicFramePr>
        <p:xfrm>
          <a:off x="0" y="5553627"/>
          <a:ext cx="4466646" cy="932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4740">
                  <a:extLst>
                    <a:ext uri="{9D8B030D-6E8A-4147-A177-3AD203B41FA5}">
                      <a16:colId xmlns:a16="http://schemas.microsoft.com/office/drawing/2014/main" val="2072964947"/>
                    </a:ext>
                  </a:extLst>
                </a:gridCol>
                <a:gridCol w="2589325">
                  <a:extLst>
                    <a:ext uri="{9D8B030D-6E8A-4147-A177-3AD203B41FA5}">
                      <a16:colId xmlns:a16="http://schemas.microsoft.com/office/drawing/2014/main" val="1125277635"/>
                    </a:ext>
                  </a:extLst>
                </a:gridCol>
                <a:gridCol w="1142581">
                  <a:extLst>
                    <a:ext uri="{9D8B030D-6E8A-4147-A177-3AD203B41FA5}">
                      <a16:colId xmlns:a16="http://schemas.microsoft.com/office/drawing/2014/main" val="20695775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kk-KZ" sz="20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0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</a:t>
                      </a:r>
                      <a:endParaRPr lang="en-US" sz="20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50"/>
                        </a:spcBef>
                        <a:spcAft>
                          <a:spcPts val="6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тармақтар</a:t>
                      </a:r>
                      <a:r>
                        <a:rPr kumimoji="0" lang="ru-RU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600" b="1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салық</a:t>
                      </a:r>
                      <a:r>
                        <a:rPr kumimoji="0" lang="ru-RU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600" b="1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жеңілдіктері</a:t>
                      </a:r>
                      <a:r>
                        <a:rPr kumimoji="0" lang="ru-RU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600" b="1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болып</a:t>
                      </a:r>
                      <a:r>
                        <a:rPr kumimoji="0" lang="ru-RU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600" b="1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табылмайды</a:t>
                      </a:r>
                      <a:endParaRPr kumimoji="0" lang="ru-RU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20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6,2</a:t>
                      </a:r>
                      <a:r>
                        <a:rPr kumimoji="0" lang="kk-KZ" sz="14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kk-KZ" sz="14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трлн. </a:t>
                      </a:r>
                      <a:r>
                        <a:rPr kumimoji="0" lang="kk-KZ" sz="14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теңге</a:t>
                      </a:r>
                      <a:endParaRPr kumimoji="0" lang="ru-RU" sz="14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8519892"/>
                  </a:ext>
                </a:extLst>
              </a:tr>
            </a:tbl>
          </a:graphicData>
        </a:graphic>
      </p:graphicFrame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2478580"/>
              </p:ext>
            </p:extLst>
          </p:nvPr>
        </p:nvGraphicFramePr>
        <p:xfrm>
          <a:off x="0" y="4843956"/>
          <a:ext cx="4466646" cy="652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4740">
                  <a:extLst>
                    <a:ext uri="{9D8B030D-6E8A-4147-A177-3AD203B41FA5}">
                      <a16:colId xmlns:a16="http://schemas.microsoft.com/office/drawing/2014/main" val="1709190267"/>
                    </a:ext>
                  </a:extLst>
                </a:gridCol>
                <a:gridCol w="2589325">
                  <a:extLst>
                    <a:ext uri="{9D8B030D-6E8A-4147-A177-3AD203B41FA5}">
                      <a16:colId xmlns:a16="http://schemas.microsoft.com/office/drawing/2014/main" val="1188130660"/>
                    </a:ext>
                  </a:extLst>
                </a:gridCol>
                <a:gridCol w="1142581">
                  <a:extLst>
                    <a:ext uri="{9D8B030D-6E8A-4147-A177-3AD203B41FA5}">
                      <a16:colId xmlns:a16="http://schemas.microsoft.com/office/drawing/2014/main" val="2780348789"/>
                    </a:ext>
                  </a:extLst>
                </a:gridCol>
              </a:tblGrid>
              <a:tr h="576364">
                <a:tc>
                  <a:txBody>
                    <a:bodyPr/>
                    <a:lstStyle/>
                    <a:p>
                      <a:pPr algn="ctr"/>
                      <a:r>
                        <a:rPr lang="kk-KZ" sz="20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en-US" sz="20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</a:t>
                      </a:r>
                      <a:endParaRPr lang="en-US" sz="20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50"/>
                        </a:spcBef>
                        <a:spcAft>
                          <a:spcPts val="6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ұпайлар</a:t>
                      </a:r>
                      <a:r>
                        <a:rPr kumimoji="0" lang="ru-RU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600" b="1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жеңілдіктер</a:t>
                      </a:r>
                      <a:r>
                        <a:rPr kumimoji="0" lang="ru-RU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600" b="1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ретінде</a:t>
                      </a:r>
                      <a:r>
                        <a:rPr kumimoji="0" lang="ru-RU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600" b="1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анықталады</a:t>
                      </a:r>
                      <a:endParaRPr kumimoji="0" lang="ru-RU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20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3,3</a:t>
                      </a:r>
                      <a:r>
                        <a:rPr kumimoji="0" lang="kk-KZ" sz="14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kk-KZ" sz="14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трлн. </a:t>
                      </a:r>
                      <a:r>
                        <a:rPr kumimoji="0" lang="kk-KZ" sz="14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теңге</a:t>
                      </a:r>
                      <a:endParaRPr kumimoji="0" lang="ru-RU" sz="14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9103058"/>
                  </a:ext>
                </a:extLst>
              </a:tr>
            </a:tbl>
          </a:graphicData>
        </a:graphic>
      </p:graphicFrame>
      <p:sp>
        <p:nvSpPr>
          <p:cNvPr id="20" name="Прямоугольник 19"/>
          <p:cNvSpPr/>
          <p:nvPr/>
        </p:nvSpPr>
        <p:spPr>
          <a:xfrm>
            <a:off x="6052050" y="3959342"/>
            <a:ext cx="736600" cy="5000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855329" y="936706"/>
            <a:ext cx="7313271" cy="431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Ұсыныстар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764589" y="1366591"/>
            <a:ext cx="1514447" cy="3323104"/>
          </a:xfrm>
          <a:prstGeom prst="rect">
            <a:avLst/>
          </a:prstGeom>
          <a:solidFill>
            <a:srgbClr val="D9D9D9">
              <a:alpha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lvl="0" indent="-8255" algn="ctr">
              <a:defRPr/>
            </a:pPr>
            <a:r>
              <a:rPr lang="ru-RU" sz="1600" b="1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Жалпы</a:t>
            </a:r>
            <a:r>
              <a:rPr lang="ru-RU" sz="1600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тәсілдер</a:t>
            </a:r>
            <a:endParaRPr lang="ru-RU" sz="1600" b="1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279036" y="1335304"/>
            <a:ext cx="5800472" cy="34110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4145" lvl="4" indent="-144145" algn="just">
              <a:lnSpc>
                <a:spcPct val="114000"/>
              </a:lnSpc>
              <a:spcBef>
                <a:spcPts val="300"/>
              </a:spcBef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10281920" algn="l"/>
              </a:tabLst>
              <a:defRPr/>
            </a:pP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салықтық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жеңілдіктер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ұғымын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реттеу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kern="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4145" lvl="4" indent="-144145" algn="just">
              <a:lnSpc>
                <a:spcPct val="114000"/>
              </a:lnSpc>
              <a:spcBef>
                <a:spcPts val="300"/>
              </a:spcBef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10281920" algn="l"/>
              </a:tabLst>
              <a:defRPr/>
            </a:pPr>
            <a:r>
              <a:rPr lang="ru-RU" sz="1600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декларациядағы</a:t>
            </a:r>
            <a:r>
              <a:rPr lang="ru-RU" sz="1600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барлық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жеңілдіктерін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көрсету</a:t>
            </a:r>
            <a:endParaRPr lang="ru-RU" sz="1600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4145" lvl="4" indent="-144145" algn="just">
              <a:lnSpc>
                <a:spcPct val="114000"/>
              </a:lnSpc>
              <a:spcBef>
                <a:spcPts val="300"/>
              </a:spcBef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10281920" algn="l"/>
              </a:tabLst>
              <a:defRPr/>
            </a:pPr>
            <a:r>
              <a:rPr lang="ru-RU" sz="1600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әрбір</a:t>
            </a:r>
            <a:r>
              <a:rPr lang="ru-RU" sz="1600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жеңілдіктерінің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тізбесін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белгілеу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kern="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4145" lvl="4" indent="-144145" algn="just">
              <a:lnSpc>
                <a:spcPct val="114000"/>
              </a:lnSpc>
              <a:spcBef>
                <a:spcPts val="300"/>
              </a:spcBef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10281920" algn="l"/>
              </a:tabLst>
              <a:defRPr/>
            </a:pPr>
            <a:r>
              <a:rPr lang="ru-RU" sz="1600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жекелеген</a:t>
            </a:r>
            <a:r>
              <a:rPr lang="ru-RU" sz="1600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жеңілдіктер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қолданылу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мерзімдерін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белгілеу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kern="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4145" lvl="4" indent="-144145" algn="just">
              <a:lnSpc>
                <a:spcPct val="114000"/>
              </a:lnSpc>
              <a:spcBef>
                <a:spcPts val="300"/>
              </a:spcBef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10281920" algn="l"/>
              </a:tabLst>
              <a:defRPr/>
            </a:pPr>
            <a:r>
              <a:rPr lang="ru-RU" sz="1600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салалық</a:t>
            </a:r>
            <a:r>
              <a:rPr lang="ru-RU" sz="1600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мемлекеттік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органдардың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жеңілдіктерді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енгізу</a:t>
            </a:r>
            <a:endParaRPr lang="ru-RU" sz="1600" kern="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4145" lvl="4" indent="-144145" algn="just">
              <a:lnSpc>
                <a:spcPct val="114000"/>
              </a:lnSpc>
              <a:spcBef>
                <a:spcPts val="300"/>
              </a:spcBef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10281920" algn="l"/>
              </a:tabLst>
              <a:defRPr/>
            </a:pPr>
            <a:r>
              <a:rPr lang="ru-RU" sz="1600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кезінде</a:t>
            </a:r>
            <a:r>
              <a:rPr lang="ru-RU" sz="1600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бағытталған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мақсаттарға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жеткізуін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міндетті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мониторингілеу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жекелеген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жеңілдіктерін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беру</a:t>
            </a:r>
          </a:p>
          <a:p>
            <a:pPr marL="144145" lvl="4" indent="-144145" algn="just">
              <a:lnSpc>
                <a:spcPct val="114000"/>
              </a:lnSpc>
              <a:spcBef>
                <a:spcPts val="300"/>
              </a:spcBef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10281920" algn="l"/>
              </a:tabLst>
              <a:defRPr/>
            </a:pPr>
            <a:r>
              <a:rPr lang="ru-RU" sz="1600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кезінде</a:t>
            </a:r>
            <a:r>
              <a:rPr lang="ru-RU" sz="1600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қарсы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міндеттемелерді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белгілеу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құпиясы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қолданылған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жеңілдіктеріне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қолданылмайды</a:t>
            </a:r>
            <a:endParaRPr lang="ru-RU" sz="1600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4789283" y="4934139"/>
            <a:ext cx="1489752" cy="1515873"/>
          </a:xfrm>
          <a:prstGeom prst="rect">
            <a:avLst/>
          </a:prstGeom>
          <a:solidFill>
            <a:srgbClr val="D9D9D9">
              <a:alpha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indent="-8255" algn="ctr">
              <a:defRPr/>
            </a:pPr>
            <a:r>
              <a:rPr lang="ru-RU" sz="1600" b="1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1600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жеңілдіктерін</a:t>
            </a:r>
            <a:r>
              <a:rPr lang="ru-RU" sz="1600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азайту</a:t>
            </a:r>
            <a:endParaRPr lang="ru-RU" sz="1600" b="1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6279035" y="5034091"/>
            <a:ext cx="5800473" cy="9110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4145" lvl="4" indent="-144145" algn="just">
              <a:lnSpc>
                <a:spcPct val="114000"/>
              </a:lnSpc>
              <a:spcBef>
                <a:spcPts val="300"/>
              </a:spcBef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10281920" algn="l"/>
              </a:tabLst>
              <a:defRPr/>
            </a:pP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салықтық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жеңілдіктердің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20% - дан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астамын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жою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жеңілдіктің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тиімділігінің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негіздемесі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берілген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жеңілдіктерді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сақтау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928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КТС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мөлшерлемелерін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саралау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10523" y="928452"/>
            <a:ext cx="4669352" cy="63917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lvl="0" algn="ctr">
              <a:defRPr/>
            </a:pPr>
            <a:r>
              <a:rPr lang="ru-RU" sz="2000" b="1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Ставкалар</a:t>
            </a:r>
            <a:r>
              <a:rPr lang="ru-RU" sz="2000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2000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ұсыныстар</a:t>
            </a:r>
            <a:endParaRPr lang="en-US" sz="2000" b="1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5" name="Таблица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8822195"/>
              </p:ext>
            </p:extLst>
          </p:nvPr>
        </p:nvGraphicFramePr>
        <p:xfrm>
          <a:off x="296786" y="1444703"/>
          <a:ext cx="11448523" cy="52585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6788">
                  <a:extLst>
                    <a:ext uri="{9D8B030D-6E8A-4147-A177-3AD203B41FA5}">
                      <a16:colId xmlns:a16="http://schemas.microsoft.com/office/drawing/2014/main" val="1709190267"/>
                    </a:ext>
                  </a:extLst>
                </a:gridCol>
                <a:gridCol w="7841735">
                  <a:extLst>
                    <a:ext uri="{9D8B030D-6E8A-4147-A177-3AD203B41FA5}">
                      <a16:colId xmlns:a16="http://schemas.microsoft.com/office/drawing/2014/main" val="1188130660"/>
                    </a:ext>
                  </a:extLst>
                </a:gridCol>
              </a:tblGrid>
              <a:tr h="1694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kern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/>
                          <a:sym typeface="Arial" panose="020B0604020202020204"/>
                        </a:rPr>
                        <a:t>25%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600" b="1" kern="0" dirty="0" smtClean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/>
                        <a:sym typeface="Arial" panose="020B0604020202020204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kern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/>
                          <a:sym typeface="Arial" panose="020B0604020202020204"/>
                        </a:rPr>
                        <a:t>25%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Банк секторы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kern="0" noProof="0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  <a:sym typeface="Arial" panose="020B0604020202020204"/>
                        </a:rPr>
                        <a:t>(</a:t>
                      </a:r>
                      <a:r>
                        <a:rPr lang="ru-RU" sz="2000" b="0" kern="0" dirty="0" err="1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нақты</a:t>
                      </a:r>
                      <a:r>
                        <a:rPr lang="ru-RU" sz="2000" b="0" kern="0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 сектор </a:t>
                      </a:r>
                      <a:r>
                        <a:rPr lang="ru-RU" sz="2000" b="0" kern="0" dirty="0" err="1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кредиттеуден</a:t>
                      </a:r>
                      <a:r>
                        <a:rPr lang="ru-RU" sz="2000" b="0" kern="0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 ЕДБ-</a:t>
                      </a:r>
                      <a:r>
                        <a:rPr lang="ru-RU" sz="2000" b="0" kern="0" dirty="0" err="1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нің</a:t>
                      </a:r>
                      <a:r>
                        <a:rPr lang="ru-RU" sz="2000" b="0" kern="0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 </a:t>
                      </a:r>
                      <a:r>
                        <a:rPr lang="ru-RU" sz="2000" b="0" kern="0" dirty="0" err="1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түскен</a:t>
                      </a:r>
                      <a:r>
                        <a:rPr lang="ru-RU" sz="2000" b="0" kern="0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 </a:t>
                      </a:r>
                      <a:r>
                        <a:rPr lang="ru-RU" sz="2000" b="0" kern="0" dirty="0" err="1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кірістерін</a:t>
                      </a:r>
                      <a:r>
                        <a:rPr lang="ru-RU" sz="2000" b="0" kern="0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 </a:t>
                      </a:r>
                      <a:br>
                        <a:rPr lang="ru-RU" sz="2000" b="0" kern="0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</a:br>
                      <a:r>
                        <a:rPr lang="ru-RU" sz="2000" b="0" kern="0" dirty="0" err="1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қоспағанда</a:t>
                      </a:r>
                      <a:r>
                        <a:rPr lang="ru-RU" sz="2000" b="0" kern="0" noProof="0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  <a:sym typeface="Arial" panose="020B0604020202020204"/>
                        </a:rPr>
                        <a:t>)</a:t>
                      </a:r>
                    </a:p>
                    <a:p>
                      <a:pPr marL="0" marR="0" lvl="0" indent="0" algn="l" defTabSz="1219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kern="0" noProof="0" dirty="0" smtClean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/>
                        <a:sym typeface="Arial" panose="020B0604020202020204"/>
                      </a:endParaRPr>
                    </a:p>
                    <a:p>
                      <a:pPr marL="0" marR="0" lvl="0" indent="0" algn="l" defTabSz="1219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0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Ойын</a:t>
                      </a:r>
                      <a:r>
                        <a:rPr lang="ru-RU" sz="2000" b="1" kern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 </a:t>
                      </a:r>
                      <a:r>
                        <a:rPr lang="ru-RU" sz="2000" b="1" kern="0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бизнесі</a:t>
                      </a:r>
                      <a:r>
                        <a:rPr lang="ru-RU" sz="2000" b="1" kern="0" noProof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  <a:sym typeface="Arial" panose="020B0604020202020204"/>
                        </a:rPr>
                        <a:t> </a:t>
                      </a:r>
                      <a:endParaRPr lang="ru-RU" sz="2000" b="1" kern="0" noProof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9103058"/>
                  </a:ext>
                </a:extLst>
              </a:tr>
              <a:tr h="9594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kern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/>
                          <a:sym typeface="Arial" panose="020B0604020202020204"/>
                        </a:rPr>
                        <a:t>20%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0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Жалпы</a:t>
                      </a:r>
                      <a:r>
                        <a:rPr lang="ru-RU" sz="2000" b="1" kern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 </a:t>
                      </a:r>
                      <a:r>
                        <a:rPr lang="ru-RU" sz="2000" b="1" kern="0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белгіленген</a:t>
                      </a:r>
                      <a:r>
                        <a:rPr lang="ru-RU" sz="2000" b="1" kern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 </a:t>
                      </a:r>
                      <a:r>
                        <a:rPr lang="ru-RU" sz="2000" b="1" kern="0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мөлшерлеме</a:t>
                      </a:r>
                      <a:endParaRPr lang="ru-RU" sz="2000" b="1" kern="0" dirty="0" smtClean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0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КТС</a:t>
                      </a:r>
                      <a:r>
                        <a:rPr lang="ru-RU" sz="2000" kern="0" baseline="0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 </a:t>
                      </a:r>
                      <a:r>
                        <a:rPr lang="ru-RU" sz="2000" kern="0" dirty="0" err="1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қолданыстағы</a:t>
                      </a:r>
                      <a:r>
                        <a:rPr lang="ru-RU" sz="2000" kern="0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 </a:t>
                      </a:r>
                      <a:r>
                        <a:rPr lang="ru-RU" sz="2000" kern="0" dirty="0" err="1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мөлшерлемесі</a:t>
                      </a:r>
                      <a:endParaRPr lang="ru-RU" sz="2000" kern="0" dirty="0" smtClean="0">
                        <a:solidFill>
                          <a:prstClr val="black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0263492"/>
                  </a:ext>
                </a:extLst>
              </a:tr>
              <a:tr h="160147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3600" b="1" kern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10%</a:t>
                      </a:r>
                      <a:endParaRPr lang="en-US" sz="3600" b="1" kern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0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Өңдеу</a:t>
                      </a:r>
                      <a:r>
                        <a:rPr lang="ru-RU" sz="2000" b="1" kern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 </a:t>
                      </a:r>
                      <a:r>
                        <a:rPr lang="ru-RU" sz="2000" b="1" kern="0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өнеркәсібі</a:t>
                      </a:r>
                      <a:r>
                        <a:rPr lang="ru-RU" sz="2000" b="1" kern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 </a:t>
                      </a:r>
                      <a:r>
                        <a:rPr lang="ru-RU" sz="2000" b="1" kern="0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үшін</a:t>
                      </a:r>
                      <a:r>
                        <a:rPr lang="ru-RU" sz="2000" b="1" kern="0" baseline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 </a:t>
                      </a:r>
                      <a:r>
                        <a:rPr lang="ru-RU" sz="2000" b="0" kern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/>
                          <a:sym typeface="Arial" panose="020B0604020202020204"/>
                        </a:rPr>
                        <a:t>(</a:t>
                      </a:r>
                      <a:r>
                        <a:rPr lang="ru-RU" sz="2000" kern="0" dirty="0" err="1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қайта</a:t>
                      </a:r>
                      <a:r>
                        <a:rPr lang="ru-RU" sz="2000" kern="0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 </a:t>
                      </a:r>
                      <a:r>
                        <a:rPr lang="ru-RU" sz="2000" kern="0" dirty="0" err="1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бөлу</a:t>
                      </a:r>
                      <a:r>
                        <a:rPr lang="ru-RU" sz="2000" kern="0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 </a:t>
                      </a:r>
                      <a:r>
                        <a:rPr lang="ru-RU" sz="2000" kern="0" dirty="0" err="1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деңгейіне</a:t>
                      </a:r>
                      <a:r>
                        <a:rPr lang="ru-RU" sz="2000" kern="0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 </a:t>
                      </a:r>
                      <a:r>
                        <a:rPr lang="ru-RU" sz="2000" kern="0" dirty="0" err="1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байланысты</a:t>
                      </a:r>
                      <a:r>
                        <a:rPr lang="ru-RU" sz="2000" kern="0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/>
                        </a:rPr>
                        <a:t>),</a:t>
                      </a:r>
                      <a:r>
                        <a:rPr lang="ru-RU" sz="2000" kern="0" baseline="0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/>
                        </a:rPr>
                        <a:t> </a:t>
                      </a:r>
                      <a:r>
                        <a:rPr lang="ru-RU" sz="2000" b="1" kern="0" baseline="0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ә</a:t>
                      </a:r>
                      <a:r>
                        <a:rPr lang="ru-RU" sz="2000" b="1" kern="0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леуметтік</a:t>
                      </a:r>
                      <a:r>
                        <a:rPr lang="ru-RU" sz="2000" b="1" kern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 сала</a:t>
                      </a:r>
                      <a:r>
                        <a:rPr lang="ru-RU" sz="2000" b="1" kern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/>
                        </a:rPr>
                        <a:t>, </a:t>
                      </a:r>
                      <a:r>
                        <a:rPr lang="ru-RU" sz="2000" kern="0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/>
                        </a:rPr>
                        <a:t>(</a:t>
                      </a:r>
                      <a:r>
                        <a:rPr lang="ru-RU" sz="2000" kern="0" dirty="0" err="1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/>
                        </a:rPr>
                        <a:t>білім</a:t>
                      </a:r>
                      <a:r>
                        <a:rPr lang="ru-RU" sz="2000" kern="0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/>
                        </a:rPr>
                        <a:t>, медицина, </a:t>
                      </a:r>
                      <a:r>
                        <a:rPr lang="ru-RU" sz="2000" kern="0" dirty="0" err="1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/>
                        </a:rPr>
                        <a:t>денсаулық</a:t>
                      </a:r>
                      <a:r>
                        <a:rPr lang="ru-RU" sz="2000" kern="0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/>
                        </a:rPr>
                        <a:t> </a:t>
                      </a:r>
                      <a:r>
                        <a:rPr lang="ru-RU" sz="2000" kern="0" dirty="0" err="1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/>
                        </a:rPr>
                        <a:t>сақтау</a:t>
                      </a:r>
                      <a:r>
                        <a:rPr lang="ru-RU" sz="2000" kern="0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/>
                        </a:rPr>
                        <a:t>),</a:t>
                      </a:r>
                      <a:r>
                        <a:rPr lang="ru-RU" sz="2000" b="1" kern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/>
                        </a:rPr>
                        <a:t> </a:t>
                      </a:r>
                      <a:r>
                        <a:rPr lang="ru-RU" sz="2000" b="1" kern="0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/>
                        </a:rPr>
                        <a:t>қаржы</a:t>
                      </a:r>
                      <a:r>
                        <a:rPr lang="ru-RU" sz="2000" b="1" kern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/>
                        </a:rPr>
                        <a:t> лизинг</a:t>
                      </a:r>
                      <a:endParaRPr lang="ru-RU" sz="2000" b="1" kern="0" dirty="0" smtClean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4071666"/>
                  </a:ext>
                </a:extLst>
              </a:tr>
              <a:tr h="960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kern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/>
                          <a:sym typeface="Arial" panose="020B0604020202020204"/>
                        </a:rPr>
                        <a:t>3%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0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Ауыл</a:t>
                      </a:r>
                      <a:r>
                        <a:rPr lang="ru-RU" sz="2000" b="1" kern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 </a:t>
                      </a:r>
                      <a:r>
                        <a:rPr lang="ru-RU" sz="2000" b="1" kern="0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шаруашылығы</a:t>
                      </a:r>
                      <a:r>
                        <a:rPr lang="ru-RU" sz="2000" b="1" kern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 </a:t>
                      </a:r>
                      <a:r>
                        <a:rPr lang="ru-RU" sz="2000" b="1" kern="0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тауарын</a:t>
                      </a:r>
                      <a:r>
                        <a:rPr lang="ru-RU" sz="2000" b="1" kern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 </a:t>
                      </a:r>
                      <a:r>
                        <a:rPr lang="ru-RU" sz="2000" b="1" kern="0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өндірушілер</a:t>
                      </a:r>
                      <a:endParaRPr lang="ru-RU" sz="2000" b="1" kern="0" dirty="0" smtClean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0" dirty="0" err="1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жеңілдікті</a:t>
                      </a:r>
                      <a:r>
                        <a:rPr lang="ru-RU" sz="2000" kern="0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 </a:t>
                      </a:r>
                      <a:r>
                        <a:rPr lang="ru-RU" sz="2000" kern="0" dirty="0" err="1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ескере</a:t>
                      </a:r>
                      <a:r>
                        <a:rPr lang="ru-RU" sz="2000" kern="0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 </a:t>
                      </a:r>
                      <a:r>
                        <a:rPr lang="ru-RU" sz="2000" kern="0" dirty="0" err="1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отырып</a:t>
                      </a:r>
                      <a:r>
                        <a:rPr lang="ru-RU" sz="2000" kern="0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 (</a:t>
                      </a:r>
                      <a:r>
                        <a:rPr lang="ru-RU" sz="2000" kern="0" dirty="0" err="1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қолданыстағы</a:t>
                      </a:r>
                      <a:r>
                        <a:rPr lang="ru-RU" sz="2000" kern="0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) </a:t>
                      </a:r>
                      <a:r>
                        <a:rPr lang="ru-RU" sz="2000" kern="0" dirty="0" err="1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мөлшерлеме</a:t>
                      </a:r>
                      <a:r>
                        <a:rPr lang="ru-RU" sz="2000" kern="0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 - 70%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8547524"/>
                  </a:ext>
                </a:extLst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218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Инвестицияларды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ынталандыру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өңдеуді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дамыту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1/2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7406" y="1098031"/>
            <a:ext cx="11937188" cy="41088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b="1" kern="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Инвестициялық</a:t>
            </a:r>
            <a:r>
              <a:rPr lang="ru-RU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келісімшарттар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АЭА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қатысушылары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КТС-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тан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жер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салығынан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мүлік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салығынан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100%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босату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салықтық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жеңілдіктер</a:t>
            </a:r>
            <a:endParaRPr lang="ru-RU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КТС/ЖТС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жалпы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белгіленген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режимде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экономиканың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нақты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секторына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инвестицияларды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ынталандыратын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kern="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әмбебап</a:t>
            </a:r>
            <a:r>
              <a:rPr lang="ru-RU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мүмкіндіктер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беру:</a:t>
            </a:r>
          </a:p>
          <a:p>
            <a:pPr marL="625475" lvl="4" indent="-34290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10281920" algn="l"/>
              </a:tabLst>
              <a:defRPr/>
            </a:pP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шығындардың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100%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шегерімі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түріндегі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инвестициялық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преференциялары</a:t>
            </a:r>
            <a:r>
              <a:rPr lang="ru-RU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968375" lvl="4" indent="-34290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кемінде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міндетті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пайдалану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шартымен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ғимараттарды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құрылыстарды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машиналарды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жабдықтарды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бағдарламалық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қамтамасыз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етуді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сатып</a:t>
            </a:r>
            <a:r>
              <a:rPr lang="ru-RU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алу</a:t>
            </a:r>
            <a:r>
              <a:rPr lang="ru-RU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/салу</a:t>
            </a:r>
          </a:p>
          <a:p>
            <a:pPr marL="968375" lvl="4" indent="-34290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қайта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құру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жаңғырту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күрделі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ағымдағы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жөндеу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төлеушінің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таңдауы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біржолғы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амортизация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арқылы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625475" lvl="4" indent="-34290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10281920" algn="l"/>
              </a:tabLst>
              <a:defRPr/>
            </a:pPr>
            <a:r>
              <a:rPr lang="ru-RU" b="1" kern="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өз</a:t>
            </a:r>
            <a:r>
              <a:rPr lang="ru-RU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өндірісінің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өнімін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өндіруді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өткізуді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жүзеге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асыратын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төлеушілер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КТС (10%)/ЖТС (5%)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төмендетілген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мөлшерлемесі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өңдеу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өнеркәсібі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қызметінің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түрлері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b="1" kern="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Шағын</a:t>
            </a:r>
            <a:r>
              <a:rPr lang="ru-RU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бизнес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АСР-д</a:t>
            </a:r>
            <a:r>
              <a:rPr lang="kk-KZ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егі</a:t>
            </a:r>
            <a:r>
              <a:rPr lang="ru-RU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ставкасы-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табыстың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2%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06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Инвестицияларды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ынталандыру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өңдеуді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дамыту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2/2)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0123" y="5134267"/>
            <a:ext cx="11624650" cy="10387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b="1" kern="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Ғылымды</a:t>
            </a:r>
            <a:r>
              <a:rPr lang="ru-RU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қаржыландыруға</a:t>
            </a:r>
            <a:r>
              <a:rPr lang="ru-RU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жұмсалатын</a:t>
            </a:r>
            <a:r>
              <a:rPr lang="ru-RU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шығыстар</a:t>
            </a:r>
            <a:r>
              <a:rPr lang="ru-RU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200% </a:t>
            </a:r>
            <a:r>
              <a:rPr lang="ru-RU" b="1" kern="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аплифт</a:t>
            </a:r>
            <a:endParaRPr lang="ru-RU" b="1" kern="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Құнның</a:t>
            </a:r>
            <a:r>
              <a:rPr lang="ru-RU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оң</a:t>
            </a:r>
            <a:r>
              <a:rPr lang="ru-RU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теріс</a:t>
            </a:r>
            <a:r>
              <a:rPr lang="ru-RU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өсімін</a:t>
            </a:r>
            <a:r>
              <a:rPr lang="ru-RU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сальдо </a:t>
            </a:r>
            <a:r>
              <a:rPr lang="ru-RU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жасау</a:t>
            </a:r>
            <a:r>
              <a:rPr lang="ru-RU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бөлігінде</a:t>
            </a:r>
            <a:r>
              <a:rPr lang="ru-RU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бағалы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қағаздармен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операциялар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жеке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тұлғалардың</a:t>
            </a:r>
            <a:r>
              <a:rPr lang="ru-RU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табыстарына</a:t>
            </a:r>
            <a:r>
              <a:rPr lang="ru-RU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салуды</a:t>
            </a:r>
            <a:r>
              <a:rPr lang="ru-RU" kern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қайта</a:t>
            </a:r>
            <a:r>
              <a:rPr lang="ru-RU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қарау</a:t>
            </a:r>
            <a:endParaRPr lang="ru-RU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4336611"/>
            <a:ext cx="12192000" cy="62541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kk-KZ" sz="2800" b="1" dirty="0">
                <a:latin typeface="Arial" panose="020B0604020202020204" pitchFamily="34" charset="0"/>
                <a:cs typeface="Arial" panose="020B0604020202020204" pitchFamily="34" charset="0"/>
              </a:rPr>
              <a:t>Қосымша ынталандыру</a:t>
            </a:r>
            <a:endParaRPr lang="en-US" sz="2800" b="1" dirty="0">
              <a:solidFill>
                <a:schemeClr val="l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072128"/>
            <a:ext cx="12102345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8480" indent="-2730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kumimoji="1" 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Дайын</a:t>
            </a:r>
            <a:r>
              <a:rPr kumimoji="1"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өнімді</a:t>
            </a:r>
            <a:r>
              <a:rPr kumimoji="1"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сатқаннан</a:t>
            </a:r>
            <a:r>
              <a:rPr kumimoji="1"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кейін</a:t>
            </a:r>
            <a:r>
              <a:rPr kumimoji="1"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kumimoji="1"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төлеуге</a:t>
            </a:r>
            <a:r>
              <a:rPr kumimoji="1"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мүмкіндік</a:t>
            </a:r>
            <a:r>
              <a:rPr kumimoji="1"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беру </a:t>
            </a:r>
            <a:r>
              <a:rPr kumimoji="1"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мақсатында</a:t>
            </a:r>
            <a:r>
              <a:rPr kumimoji="1"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Қазақстанда</a:t>
            </a:r>
            <a:r>
              <a:rPr kumimoji="1"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қайта</a:t>
            </a:r>
            <a:r>
              <a:rPr kumimoji="1"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өңделетін</a:t>
            </a:r>
            <a:r>
              <a:rPr kumimoji="1"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шикізат</a:t>
            </a:r>
            <a:r>
              <a:rPr kumimoji="1"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импортына</a:t>
            </a:r>
            <a:r>
              <a:rPr kumimoji="1"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ҚҚС </a:t>
            </a:r>
            <a:r>
              <a:rPr kumimoji="1"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kumimoji="1"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kumimoji="1"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жылға</a:t>
            </a:r>
            <a:r>
              <a:rPr kumimoji="1"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кейінге</a:t>
            </a:r>
            <a:r>
              <a:rPr kumimoji="1"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қалдыру</a:t>
            </a:r>
            <a:r>
              <a:rPr kumimoji="1"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құқығы</a:t>
            </a:r>
            <a:endParaRPr kumimoji="1"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8480" lvl="0" indent="-2730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kumimoji="1"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ҚҚС </a:t>
            </a:r>
            <a:r>
              <a:rPr kumimoji="1"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kumimoji="1"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қолданыстағы</a:t>
            </a:r>
            <a:r>
              <a:rPr kumimoji="1"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жеңілдіктерді</a:t>
            </a:r>
            <a:r>
              <a:rPr kumimoji="1"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сақтау</a:t>
            </a:r>
            <a:r>
              <a:rPr kumimoji="1"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823595" lvl="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803275" algn="l"/>
              </a:tabLst>
              <a:defRPr/>
            </a:pPr>
            <a:r>
              <a:rPr lang="ru-RU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АИК,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инвестициялық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келісімшарттар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;;</a:t>
            </a:r>
            <a:endParaRPr lang="ru-RU" kern="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3595" lvl="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803275" algn="l"/>
              </a:tabLst>
              <a:defRPr/>
            </a:pP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дәрілік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заттарды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kern="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көлік</a:t>
            </a:r>
            <a:r>
              <a:rPr lang="ru-RU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құралдарын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ауыл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шаруашылығы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техникасын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тұрмыстық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техниканы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импорттау-өткізу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тізбегі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endParaRPr lang="ru-RU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868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lvl="0">
              <a:defRPr/>
            </a:pPr>
            <a:r>
              <a:rPr lang="ru-RU" sz="2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Ойын</a:t>
            </a:r>
            <a:r>
              <a:rPr lang="ru-RU" sz="2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бизнесіне</a:t>
            </a:r>
            <a:r>
              <a:rPr lang="ru-RU" sz="2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2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салу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36993" y="1199341"/>
            <a:ext cx="3837066" cy="133430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lvl="0" algn="ctr">
              <a:defRPr/>
            </a:pPr>
            <a:r>
              <a:rPr lang="ru-RU" sz="2000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КТС </a:t>
            </a:r>
            <a:r>
              <a:rPr lang="ru-RU" sz="2000" b="1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2000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ҚҚС </a:t>
            </a:r>
            <a:r>
              <a:rPr lang="ru-RU" sz="2000" b="1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2000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ұсыныстар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74059" y="1144211"/>
            <a:ext cx="5219700" cy="147091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2700" lvl="4" algn="just">
              <a:lnSpc>
                <a:spcPct val="114000"/>
              </a:lnSpc>
              <a:spcBef>
                <a:spcPts val="3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/>
              </a:rPr>
              <a:t>КТС </a:t>
            </a:r>
            <a:endParaRPr kumimoji="0" lang="ru-RU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/>
            </a:endParaRPr>
          </a:p>
          <a:p>
            <a:pPr marL="12700" lvl="4" algn="just">
              <a:lnSpc>
                <a:spcPct val="114000"/>
              </a:lnSpc>
              <a:spcBef>
                <a:spcPts val="3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/>
              </a:rPr>
              <a:t>ставканы</a:t>
            </a:r>
            <a:r>
              <a:rPr lang="ru-RU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/>
              </a:rPr>
              <a:t> 25% </a:t>
            </a:r>
            <a:r>
              <a:rPr lang="ru-RU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/>
              </a:rPr>
              <a:t>дейін</a:t>
            </a:r>
            <a:r>
              <a:rPr lang="ru-RU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/>
              </a:rPr>
              <a:t> </a:t>
            </a:r>
            <a:r>
              <a:rPr lang="ru-RU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/>
              </a:rPr>
              <a:t>арттыру</a:t>
            </a:r>
            <a:endParaRPr kumimoji="0" lang="ru-RU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/>
            </a:endParaRPr>
          </a:p>
          <a:p>
            <a:pPr marL="12700" lvl="4" algn="just">
              <a:lnSpc>
                <a:spcPct val="114000"/>
              </a:lnSpc>
              <a:spcBef>
                <a:spcPts val="3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/>
              </a:rPr>
              <a:t>ҚҚС </a:t>
            </a:r>
            <a:endParaRPr kumimoji="0" lang="ru-RU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/>
            </a:endParaRPr>
          </a:p>
          <a:p>
            <a:pPr marL="12700" lvl="4" algn="just">
              <a:lnSpc>
                <a:spcPct val="114000"/>
              </a:lnSpc>
              <a:spcBef>
                <a:spcPts val="3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/>
              </a:rPr>
              <a:t>бас </a:t>
            </a:r>
            <a:r>
              <a:rPr lang="ru-RU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/>
              </a:rPr>
              <a:t>тарту</a:t>
            </a:r>
            <a:r>
              <a:rPr lang="ru-RU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/>
              </a:rPr>
              <a:t> </a:t>
            </a:r>
            <a:endParaRPr kumimoji="0" lang="ru-RU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74059" y="3034484"/>
            <a:ext cx="7451002" cy="3817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lvl="4" algn="just">
              <a:lnSpc>
                <a:spcPct val="114000"/>
              </a:lnSpc>
              <a:spcBef>
                <a:spcPts val="3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/>
              </a:rPr>
              <a:t>объектілер</a:t>
            </a:r>
            <a:r>
              <a:rPr lang="ru-RU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/>
              </a:rPr>
              <a:t> </a:t>
            </a:r>
            <a:r>
              <a:rPr lang="ru-RU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/>
              </a:rPr>
              <a:t>бойынша</a:t>
            </a:r>
            <a:r>
              <a:rPr lang="ru-RU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/>
              </a:rPr>
              <a:t> </a:t>
            </a:r>
            <a:r>
              <a:rPr lang="ru-RU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/>
              </a:rPr>
              <a:t>ставкаларды</a:t>
            </a:r>
            <a:r>
              <a:rPr lang="ru-RU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/>
              </a:rPr>
              <a:t> </a:t>
            </a:r>
            <a:r>
              <a:rPr lang="ru-RU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/>
              </a:rPr>
              <a:t>ұлғайту</a:t>
            </a:r>
            <a:endParaRPr lang="ru-RU" kern="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36993" y="2831374"/>
            <a:ext cx="3837066" cy="86243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lvl="0" algn="ctr">
              <a:defRPr/>
            </a:pPr>
            <a:r>
              <a:rPr lang="ru-RU" sz="2000" b="1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Ойын</a:t>
            </a:r>
            <a:r>
              <a:rPr lang="ru-RU" sz="2000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бизнесі</a:t>
            </a:r>
            <a:r>
              <a:rPr lang="ru-RU" sz="2000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салығы</a:t>
            </a:r>
            <a:r>
              <a:rPr lang="ru-RU" sz="2000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2000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ұсыныс</a:t>
            </a:r>
            <a:endParaRPr lang="en-US" sz="2000" b="1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36993" y="3933450"/>
            <a:ext cx="3837066" cy="9809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lvl="0" algn="ctr">
              <a:defRPr/>
            </a:pPr>
            <a:r>
              <a:rPr lang="ru-RU" sz="2000" b="1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Букмекерлік</a:t>
            </a:r>
            <a:r>
              <a:rPr lang="ru-RU" sz="2000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</a:t>
            </a:r>
            <a:r>
              <a:rPr lang="ru-RU" sz="2000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2000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ұсыныс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74059" y="4015696"/>
            <a:ext cx="7659232" cy="692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3000"/>
              </a:lnSpc>
            </a:pPr>
            <a:r>
              <a:rPr lang="ru-RU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барлық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салықтардың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орнына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ойыншылардан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түскен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кез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келген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соманың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8%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мөлшеріндегі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арнайы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endParaRPr lang="ru-RU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74059" y="5316065"/>
            <a:ext cx="7758820" cy="72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lvl="4" algn="just">
              <a:lnSpc>
                <a:spcPct val="114000"/>
              </a:lnSpc>
              <a:spcBef>
                <a:spcPts val="3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/>
              </a:rPr>
              <a:t>ойын</a:t>
            </a:r>
            <a:r>
              <a:rPr lang="ru-RU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/>
              </a:rPr>
              <a:t> </a:t>
            </a:r>
            <a:r>
              <a:rPr lang="ru-RU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/>
              </a:rPr>
              <a:t>сессияларының</a:t>
            </a:r>
            <a:r>
              <a:rPr lang="ru-RU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/>
              </a:rPr>
              <a:t> </a:t>
            </a:r>
            <a:r>
              <a:rPr lang="ru-RU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/>
              </a:rPr>
              <a:t>ставкалары</a:t>
            </a:r>
            <a:r>
              <a:rPr lang="ru-RU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/>
              </a:rPr>
              <a:t> мен </a:t>
            </a:r>
            <a:r>
              <a:rPr lang="ru-RU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/>
              </a:rPr>
              <a:t>нәтижелеріне</a:t>
            </a:r>
            <a:r>
              <a:rPr lang="ru-RU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/>
              </a:rPr>
              <a:t> </a:t>
            </a:r>
            <a:r>
              <a:rPr lang="ru-RU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/>
              </a:rPr>
              <a:t>қарамастан</a:t>
            </a:r>
            <a:r>
              <a:rPr lang="ru-RU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/>
              </a:rPr>
              <a:t>, </a:t>
            </a:r>
            <a:r>
              <a:rPr lang="ru-RU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/>
              </a:rPr>
              <a:t>ойыншыға</a:t>
            </a:r>
            <a:r>
              <a:rPr lang="ru-RU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/>
              </a:rPr>
              <a:t> (</a:t>
            </a:r>
            <a:r>
              <a:rPr lang="ru-RU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/>
              </a:rPr>
              <a:t>қатысушыға</a:t>
            </a:r>
            <a:r>
              <a:rPr lang="ru-RU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/>
              </a:rPr>
              <a:t>) </a:t>
            </a:r>
            <a:r>
              <a:rPr lang="ru-RU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/>
              </a:rPr>
              <a:t>нақты</a:t>
            </a:r>
            <a:r>
              <a:rPr lang="ru-RU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/>
              </a:rPr>
              <a:t> </a:t>
            </a:r>
            <a:r>
              <a:rPr lang="ru-RU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/>
              </a:rPr>
              <a:t>төленген</a:t>
            </a:r>
            <a:r>
              <a:rPr lang="ru-RU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/>
              </a:rPr>
              <a:t> </a:t>
            </a:r>
            <a:r>
              <a:rPr lang="ru-RU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/>
              </a:rPr>
              <a:t>сомаға</a:t>
            </a:r>
            <a:r>
              <a:rPr lang="ru-RU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/>
              </a:rPr>
              <a:t> </a:t>
            </a:r>
            <a:r>
              <a:rPr lang="ru-RU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/>
              </a:rPr>
              <a:t>табыс</a:t>
            </a:r>
            <a:r>
              <a:rPr lang="ru-RU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/>
              </a:rPr>
              <a:t> </a:t>
            </a:r>
            <a:r>
              <a:rPr lang="ru-RU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/>
              </a:rPr>
              <a:t>салығын</a:t>
            </a:r>
            <a:r>
              <a:rPr lang="ru-RU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/>
              </a:rPr>
              <a:t> салу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36993" y="5251253"/>
            <a:ext cx="3837066" cy="9809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lvl="0" algn="ctr">
              <a:defRPr/>
            </a:pPr>
            <a:r>
              <a:rPr lang="ru-RU" sz="2000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ЖТС </a:t>
            </a:r>
            <a:r>
              <a:rPr lang="ru-RU" sz="2000" b="1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2000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ұсыныс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41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3.xml><?xml version="1.0" encoding="utf-8"?>
<a:theme xmlns:a="http://schemas.openxmlformats.org/drawingml/2006/main" name="1_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1273</TotalTime>
  <Words>2128</Words>
  <Application>Microsoft Office PowerPoint</Application>
  <PresentationFormat>Широкоэкранный</PresentationFormat>
  <Paragraphs>366</Paragraphs>
  <Slides>19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3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31" baseType="lpstr">
      <vt:lpstr>ＭＳ Ｐゴシック</vt:lpstr>
      <vt:lpstr>Arial</vt:lpstr>
      <vt:lpstr>Calibri</vt:lpstr>
      <vt:lpstr>Calibri Light</vt:lpstr>
      <vt:lpstr>Century Gothic</vt:lpstr>
      <vt:lpstr>Tahoma</vt:lpstr>
      <vt:lpstr>Wingdings</vt:lpstr>
      <vt:lpstr>Wingdings 3</vt:lpstr>
      <vt:lpstr>1_Тема Office</vt:lpstr>
      <vt:lpstr>Сектор</vt:lpstr>
      <vt:lpstr>1_Сектор</vt:lpstr>
      <vt:lpstr>Слайд think-cell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Карина Лазарева</dc:creator>
  <cp:lastModifiedBy>Карина Лазарева</cp:lastModifiedBy>
  <cp:revision>141</cp:revision>
  <cp:lastPrinted>2024-06-04T04:19:04Z</cp:lastPrinted>
  <dcterms:created xsi:type="dcterms:W3CDTF">2024-05-17T10:30:13Z</dcterms:created>
  <dcterms:modified xsi:type="dcterms:W3CDTF">2024-06-19T09:56:15Z</dcterms:modified>
</cp:coreProperties>
</file>