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3" r:id="rId2"/>
    <p:sldMasterId id="2147483704" r:id="rId3"/>
  </p:sldMasterIdLst>
  <p:notesMasterIdLst>
    <p:notesMasterId r:id="rId23"/>
  </p:notesMasterIdLst>
  <p:sldIdLst>
    <p:sldId id="258" r:id="rId4"/>
    <p:sldId id="303" r:id="rId5"/>
    <p:sldId id="266" r:id="rId6"/>
    <p:sldId id="267" r:id="rId7"/>
    <p:sldId id="268" r:id="rId8"/>
    <p:sldId id="270" r:id="rId9"/>
    <p:sldId id="298" r:id="rId10"/>
    <p:sldId id="299" r:id="rId11"/>
    <p:sldId id="273" r:id="rId12"/>
    <p:sldId id="274" r:id="rId13"/>
    <p:sldId id="275" r:id="rId14"/>
    <p:sldId id="287" r:id="rId15"/>
    <p:sldId id="277" r:id="rId16"/>
    <p:sldId id="300" r:id="rId17"/>
    <p:sldId id="301" r:id="rId18"/>
    <p:sldId id="292" r:id="rId19"/>
    <p:sldId id="293" r:id="rId20"/>
    <p:sldId id="296" r:id="rId21"/>
    <p:sldId id="297" r:id="rId2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6F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9645" autoAdjust="0"/>
  </p:normalViewPr>
  <p:slideViewPr>
    <p:cSldViewPr snapToGrid="0">
      <p:cViewPr varScale="1">
        <p:scale>
          <a:sx n="55" d="100"/>
          <a:sy n="55" d="100"/>
        </p:scale>
        <p:origin x="108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5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66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886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143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14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649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371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5736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6452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1458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282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9115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3364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4030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657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0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9422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3335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defRPr/>
            </a:pPr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66110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619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defRPr/>
            </a:pPr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61151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3074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7697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18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170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77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07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C4226082-FF36-41EB-9C07-F6F93B54EE83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3078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sz="54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Жаңа</a:t>
            </a:r>
            <a:r>
              <a:rPr lang="ru-RU" sz="54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54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r>
              <a:rPr lang="ru-RU" sz="54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54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кодексінің</a:t>
            </a:r>
            <a:r>
              <a:rPr lang="ru-RU" sz="54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54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жобасы</a:t>
            </a:r>
            <a:r>
              <a:rPr lang="ru-RU" sz="54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54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lang="ru-RU" sz="54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54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негізгі</a:t>
            </a:r>
            <a:r>
              <a:rPr lang="ru-RU" sz="54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54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бағыттар</a:t>
            </a:r>
            <a:endParaRPr lang="en-US" altLang="en-US" sz="5400" b="1" dirty="0">
              <a:solidFill>
                <a:schemeClr val="lt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қ-</a:t>
            </a:r>
            <a:r>
              <a:rPr lang="ru-RU" sz="1800" i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</a:t>
            </a:r>
            <a:r>
              <a:rPr lang="ru-RU" sz="1800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  <a:r>
              <a:rPr lang="en-US" sz="1800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</a:t>
            </a:r>
            <a:endParaRPr lang="ru-RU" sz="1800" i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F409DC-A4F7-4B07-117A-AC4A0E450F95}"/>
              </a:ext>
            </a:extLst>
          </p:cNvPr>
          <p:cNvSpPr txBox="1"/>
          <p:nvPr/>
        </p:nvSpPr>
        <p:spPr>
          <a:xfrm>
            <a:off x="67221" y="1767326"/>
            <a:ext cx="12035123" cy="2856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Қарсы</a:t>
            </a:r>
            <a:r>
              <a:rPr lang="ru-RU" sz="20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инвест-міндеттемелері</a:t>
            </a:r>
            <a:r>
              <a:rPr lang="ru-RU" sz="20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sz="20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20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sz="20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пайдалануға</a:t>
            </a:r>
            <a:r>
              <a:rPr lang="ru-RU" sz="20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балама</a:t>
            </a:r>
            <a:r>
              <a:rPr lang="ru-RU" sz="20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</a:t>
            </a:r>
            <a:r>
              <a:rPr lang="ru-RU" sz="20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(ЖҚПБС+ </a:t>
            </a:r>
            <a:r>
              <a:rPr lang="ru-RU" sz="20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режимі</a:t>
            </a:r>
            <a:r>
              <a:rPr lang="ru-RU" sz="20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0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қолдануға</a:t>
            </a:r>
            <a:r>
              <a:rPr lang="ru-RU" sz="20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рұқсат</a:t>
            </a:r>
            <a:r>
              <a:rPr lang="ru-RU" sz="20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орнына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ЖҚПБС+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көшуден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үнемдеуді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инвестициялау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44145" lvl="4" indent="-144145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босатылған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қаражатты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дивидендтерге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аймақтың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әлеуметтік-экономикалық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дамуына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бөлу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kern="0" dirty="0" smtClean="0">
              <a:solidFill>
                <a:prstClr val="black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Ұлттық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қордың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шығындары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1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жыл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ішінде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– 140 млрд.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теңгені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құрайды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2032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жылға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қарай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барлық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шығындар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ЖҚПБС+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режимі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кезінде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өндіру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көлемінің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өсуіне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байланысты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өтелетін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болады</a:t>
            </a:r>
            <a:r>
              <a:rPr lang="ru-RU" sz="2000" b="1" dirty="0" smtClean="0">
                <a:solidFill>
                  <a:srgbClr val="002060"/>
                </a:solidFill>
                <a:ea typeface="Tahoma" pitchFamily="34" charset="0"/>
              </a:rPr>
              <a:t> </a:t>
            </a:r>
            <a:endParaRPr lang="ru-RU" sz="2000" b="1" dirty="0">
              <a:solidFill>
                <a:srgbClr val="002060"/>
              </a:solidFill>
              <a:ea typeface="Tahoma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DA8607F4-5519-96B0-2389-5F5816BFD067}"/>
              </a:ext>
            </a:extLst>
          </p:cNvPr>
          <p:cNvSpPr/>
          <p:nvPr/>
        </p:nvSpPr>
        <p:spPr>
          <a:xfrm>
            <a:off x="67221" y="1140661"/>
            <a:ext cx="12035123" cy="5397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Сарқылатын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жетілген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орындарын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игеруді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ынталандыру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1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Тау-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9637" y="1011562"/>
            <a:ext cx="11982708" cy="3523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Геологиялық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барлау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жұмыстарын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9637" y="3649908"/>
            <a:ext cx="11982708" cy="36535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Техногендік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минералды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түзілімдерді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әзірлеуді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4646" y="1361496"/>
            <a:ext cx="11982708" cy="2161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Табысты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барлау</a:t>
            </a:r>
            <a:endParaRPr lang="ru-RU" sz="1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учаскелердің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келісімшарттарға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бөлінуіне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қарамастан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ГБЖ-</a:t>
            </a: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шығыстарды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ҚПҚ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ГБЖ </a:t>
            </a: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Сәтсіз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барлау</a:t>
            </a:r>
            <a:endParaRPr lang="ru-RU" sz="16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ЖОТ </a:t>
            </a: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ГБЖ </a:t>
            </a: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</a:t>
            </a:r>
            <a:endParaRPr lang="ru-RU" sz="16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ҚПҚ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ГБЖ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4646" y="4144826"/>
            <a:ext cx="119827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ТМТ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құрамынан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қазбаларды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тау-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мөлшерлемесіне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коэффициенті</a:t>
            </a:r>
            <a:endParaRPr lang="ru-RU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897845"/>
            <a:ext cx="11982708" cy="5619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рентабельділік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нормасы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15%-дан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аспайтын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істеп</a:t>
            </a:r>
            <a:r>
              <a:rPr lang="ru-RU" b="1" u="sng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тұрған</a:t>
            </a:r>
            <a:r>
              <a:rPr lang="ru-RU" b="1" u="sng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lang="ru-RU" b="1" u="sng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орындарының</a:t>
            </a:r>
            <a:r>
              <a:rPr lang="ru-RU" b="1" u="sng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b="1" u="sng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бөлігі</a:t>
            </a:r>
            <a:r>
              <a:rPr lang="ru-RU" b="1" u="sng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b="1" u="sng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</a:t>
            </a:r>
            <a:r>
              <a:rPr lang="ru-RU" b="1" u="sng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тау-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</a:t>
            </a:r>
            <a:r>
              <a:rPr lang="kk-KZ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ығы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нөлдік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ставкасын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9637" y="5646930"/>
            <a:ext cx="1198270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 15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%-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жеткенге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аспайтын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уақытқа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өнеркәсіптік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желтоқсаннан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басталса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тау-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салығыны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нөлдеу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норманы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endParaRPr lang="ru-RU" sz="1400" i="1" dirty="0">
              <a:solidFill>
                <a:schemeClr val="bg1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57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тұлғаларға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035401"/>
            <a:ext cx="1205751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Азаматтардың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зейнетақы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төлемдерінен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ЖТС-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салығының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көтерілген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ставкалары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мөлшерлемелер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шкаласы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жиынтық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450 млн.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теңгеден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асатын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жылжымайтын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20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Көлік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салығының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көтерілген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мөлшерлемелері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кедендік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құны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75 млн.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теңгеден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асатын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жеңіл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автомобильдер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бойынша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кедендік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құнының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10%)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мөлшерінде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акцизбен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литрден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асатын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қымбат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алкоголь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өнімі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сигаралар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10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теңгеден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астам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/дана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қымбат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теңіз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кемелері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ұшу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аппараттары</a:t>
            </a:r>
            <a:endParaRPr lang="ru-RU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мерзіміне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көлік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құралдарына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салыққа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дейін-0,7; 20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астам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0,5)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95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ЕАҚ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төлеуді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жеңілдету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89186" y="1974611"/>
            <a:ext cx="11593744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базасы</a:t>
            </a:r>
            <a:r>
              <a:rPr kumimoji="1"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(ЖТС-</a:t>
            </a:r>
            <a:r>
              <a:rPr kumimoji="1"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kumimoji="1"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түзетулерсіз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жалақы</a:t>
            </a:r>
            <a:endParaRPr kumimoji="1" lang="ru-RU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ЖТС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тек </a:t>
            </a:r>
            <a:r>
              <a:rPr kumimoji="1"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МЗЖ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стандартты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АЕК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АЕК). </a:t>
            </a:r>
            <a:r>
              <a:rPr kumimoji="1"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kumimoji="1"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шегерімдерді</a:t>
            </a:r>
            <a:r>
              <a:rPr kumimoji="1"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kumimoji="1"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ЖТС=(ЖС-МЗЖ - 30 АЕК)*10%)</a:t>
            </a:r>
            <a:endParaRPr kumimoji="1" lang="ru-RU" sz="20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Азаматтарға</a:t>
            </a:r>
            <a:r>
              <a:rPr kumimoji="1"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үкімет</a:t>
            </a:r>
            <a:r>
              <a:rPr kumimoji="1"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endParaRPr kumimoji="1" lang="ru-RU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340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изнеске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қорландыру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(1/2)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94090" y="956945"/>
            <a:ext cx="2117725" cy="358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07454" y="957760"/>
            <a:ext cx="3136305" cy="358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r>
              <a:rPr lang="ru-RU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Таблица 12"/>
          <p:cNvGraphicFramePr/>
          <p:nvPr>
            <p:extLst>
              <p:ext uri="{D42A27DB-BD31-4B8C-83A1-F6EECF244321}">
                <p14:modId xmlns:p14="http://schemas.microsoft.com/office/powerpoint/2010/main" val="462244201"/>
              </p:ext>
            </p:extLst>
          </p:nvPr>
        </p:nvGraphicFramePr>
        <p:xfrm>
          <a:off x="362139" y="1344215"/>
          <a:ext cx="11220261" cy="5471501"/>
        </p:xfrm>
        <a:graphic>
          <a:graphicData uri="http://schemas.openxmlformats.org/drawingml/2006/table">
            <a:tbl>
              <a:tblPr/>
              <a:tblGrid>
                <a:gridCol w="7017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2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1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.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Қазақстандық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эмитенттердің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борыштық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бағалы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қағаздары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(МБҚ-дан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басқа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) </a:t>
                      </a:r>
                      <a:r>
                        <a:rPr lang="en-US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50" b="1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5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smtClean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ru-RU" sz="1050" b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алынған БЦБ бойынша сыйақы</a:t>
                      </a:r>
                      <a:r>
                        <a:rPr lang="en-US" sz="1050" b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5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5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573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резиденттер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- ЗТ-</a:t>
                      </a:r>
                      <a:r>
                        <a:rPr lang="en-US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KASE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немесе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AIX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орналасқан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ББҚ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КТН-дан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босату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;</a:t>
                      </a:r>
                    </a:p>
                    <a:p>
                      <a:pPr indent="0">
                        <a:buNone/>
                      </a:pP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резиденттер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-ЖТ-</a:t>
                      </a:r>
                      <a:r>
                        <a:rPr lang="ru-RU" sz="105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ЖТС-дан </a:t>
                      </a:r>
                      <a:r>
                        <a:rPr lang="ru-RU" sz="105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босату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;</a:t>
                      </a:r>
                      <a:endParaRPr lang="en-US" altLang="en-US" sz="105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ru-RU" sz="1050" b="1" dirty="0" smtClean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тек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қазақстандық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ББҚ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үшін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ғана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724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 smtClean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бейрезидент</a:t>
                      </a:r>
                      <a:r>
                        <a:rPr lang="en-US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-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көзден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алынатын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салық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5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KASE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немесе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AIX -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тегі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ББҚ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КТС/ЖТС-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тан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босату</a:t>
                      </a:r>
                      <a:endParaRPr lang="en-US" altLang="en-US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басқа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жағдайларда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- </a:t>
                      </a:r>
                      <a:r>
                        <a:rPr lang="ru-RU" sz="1050" b="1" u="sng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жалпы</a:t>
                      </a:r>
                      <a:r>
                        <a:rPr lang="ru-RU" sz="1050" b="1" u="sng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мөлшерлеме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-</a:t>
                      </a:r>
                      <a:r>
                        <a:rPr lang="ru-RU" sz="105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15%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, </a:t>
                      </a:r>
                      <a:r>
                        <a:rPr lang="ru-RU" sz="1050" b="1" u="sng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оффшорларда-20%</a:t>
                      </a:r>
                      <a:endParaRPr lang="en-US" altLang="en-US" sz="1050" b="1" u="sng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басқа</a:t>
                      </a:r>
                      <a:r>
                        <a:rPr lang="ru-RU" sz="1050" b="1" kern="120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жағдайларда-жалпы</a:t>
                      </a:r>
                      <a:r>
                        <a:rPr lang="ru-RU" sz="1050" b="1" kern="120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мөлшерлеме</a:t>
                      </a:r>
                      <a:r>
                        <a:rPr lang="ru-RU" sz="1050" b="1" kern="120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- 10%, оффшорларда-20%</a:t>
                      </a:r>
                      <a:endParaRPr lang="en-US" altLang="en-US" sz="1050" b="1" kern="1200" dirty="0">
                        <a:solidFill>
                          <a:srgbClr val="00B050"/>
                        </a:solidFill>
                        <a:latin typeface="Arial" panose="020B0604020202020204" charset="-52"/>
                        <a:ea typeface="+mn-ea"/>
                        <a:cs typeface="+mn-cs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154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Конвенциялар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10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ға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дейін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төмендету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құқығы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%</a:t>
                      </a:r>
                      <a:endParaRPr lang="en-US" altLang="en-US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қолданудың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қажеті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жоқ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,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жеңілдету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 smtClean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құнның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өсуі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5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5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5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ұстау</a:t>
                      </a:r>
                      <a:r>
                        <a:rPr lang="ru-RU" sz="105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мерзіміне</a:t>
                      </a:r>
                      <a:r>
                        <a:rPr lang="ru-RU" sz="105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қарамастан</a:t>
                      </a:r>
                      <a:r>
                        <a:rPr lang="ru-RU" sz="105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салық</a:t>
                      </a:r>
                      <a:r>
                        <a:rPr lang="ru-RU" sz="105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салынады</a:t>
                      </a:r>
                      <a:endParaRPr lang="en-US" altLang="en-US" sz="105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иелену</a:t>
                      </a:r>
                      <a:r>
                        <a:rPr lang="ru-RU" sz="1050" b="1" kern="120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мерзімі</a:t>
                      </a:r>
                      <a:r>
                        <a:rPr lang="ru-RU" sz="1050" b="1" kern="120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кемінде</a:t>
                      </a:r>
                      <a:r>
                        <a:rPr lang="ru-RU" sz="1050" b="1" kern="120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3 </a:t>
                      </a: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жыл</a:t>
                      </a:r>
                      <a:r>
                        <a:rPr lang="ru-RU" sz="1050" b="1" kern="120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болған</a:t>
                      </a:r>
                      <a:r>
                        <a:rPr lang="ru-RU" sz="1050" b="1" kern="120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кезде</a:t>
                      </a:r>
                      <a:r>
                        <a:rPr lang="ru-RU" sz="1050" b="1" kern="120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босатуды</a:t>
                      </a:r>
                      <a:r>
                        <a:rPr lang="ru-RU" sz="1050" b="1" kern="120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енгізу</a:t>
                      </a:r>
                      <a:endParaRPr lang="en-US" altLang="en-US" sz="1050" b="1" kern="1200" dirty="0">
                        <a:solidFill>
                          <a:srgbClr val="00B050"/>
                        </a:solidFill>
                        <a:latin typeface="Arial" panose="020B0604020202020204" charset="-52"/>
                        <a:ea typeface="+mn-ea"/>
                        <a:cs typeface="+mn-cs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KASE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немесе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AIX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бойынша-босату</a:t>
                      </a:r>
                      <a:endParaRPr lang="en-US" altLang="en-US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басқалары-резиденттер-20% / 10%; бейрезиденттер-15%</a:t>
                      </a:r>
                      <a:endParaRPr lang="en-US" altLang="en-US" sz="105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2. 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ҚР ЕДБ –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дағы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депозиттер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-ЖТ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алған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сыйақы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ЖТС:</a:t>
                      </a:r>
                      <a:endParaRPr lang="en-US" altLang="en-US" sz="1050" b="1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Резиденттер-босатылады</a:t>
                      </a:r>
                      <a:endParaRPr lang="en-US" altLang="en-US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босатуды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керек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50" b="0" dirty="0" err="1" smtClean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бейрезиденттерге</a:t>
                      </a:r>
                      <a:r>
                        <a:rPr lang="ru-RU" sz="1050" b="0" dirty="0" smtClean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 -</a:t>
                      </a:r>
                      <a:r>
                        <a:rPr lang="ru-RU" sz="105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15%мөлшерлеме </a:t>
                      </a:r>
                      <a:r>
                        <a:rPr lang="ru-RU" sz="105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5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салық</a:t>
                      </a:r>
                      <a:r>
                        <a:rPr lang="ru-RU" sz="105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салынады</a:t>
                      </a:r>
                      <a:endParaRPr lang="en-US" altLang="en-US" sz="105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1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жылдан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астам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салымдар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-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босатуды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енгізу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; </a:t>
                      </a:r>
                    </a:p>
                    <a:p>
                      <a:pPr indent="0" algn="ctr">
                        <a:buNone/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1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жылдан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аз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болса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-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4573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3.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Инвестициялық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қорлардың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пайлары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және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жылжымайтын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мүліктің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инвестициялық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қорларының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акциялары-</a:t>
                      </a:r>
                      <a:r>
                        <a:rPr lang="ru-RU" sz="1050" b="1" kern="120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инвестициялық</a:t>
                      </a:r>
                      <a:r>
                        <a:rPr lang="ru-RU" sz="1050" b="1" kern="120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табыстың</a:t>
                      </a:r>
                      <a:r>
                        <a:rPr lang="ru-RU" sz="1050" b="1" kern="120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КТС/ЖТС-дан </a:t>
                      </a:r>
                      <a:r>
                        <a:rPr lang="ru-RU" sz="1050" b="1" kern="120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босату</a:t>
                      </a:r>
                      <a:endParaRPr lang="en-US" altLang="en-US" sz="1050" b="1" kern="1200" dirty="0">
                        <a:solidFill>
                          <a:srgbClr val="FF0000"/>
                        </a:solidFill>
                        <a:latin typeface="Arial" panose="020B0604020202020204" charset="-52"/>
                        <a:ea typeface="+mn-ea"/>
                        <a:cs typeface="+mn-cs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қосымша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шарттарды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енгізу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арқылы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жеңілдікті</a:t>
                      </a: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шектеу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4573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4. 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ҚР ЕДБ-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дағы</a:t>
                      </a:r>
                      <a:r>
                        <a:rPr lang="ru-RU" sz="105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қарыздар-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кері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левередж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негізінде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өзара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байланысты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тараптар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шегерімді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шектей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отырып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,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сыйақы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шығыстарды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шегеру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(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кассалық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5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әдіс</a:t>
                      </a:r>
                      <a:r>
                        <a:rPr lang="ru-RU" sz="105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)</a:t>
                      </a:r>
                      <a:endParaRPr lang="en-US" altLang="en-US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433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Бизнеске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қорландыру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(2/2)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94090" y="956945"/>
            <a:ext cx="2117725" cy="358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7454" y="957760"/>
            <a:ext cx="3136305" cy="358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r>
              <a:rPr lang="ru-RU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/>
          <p:nvPr>
            <p:extLst>
              <p:ext uri="{D42A27DB-BD31-4B8C-83A1-F6EECF244321}">
                <p14:modId xmlns:p14="http://schemas.microsoft.com/office/powerpoint/2010/main" val="386895175"/>
              </p:ext>
            </p:extLst>
          </p:nvPr>
        </p:nvGraphicFramePr>
        <p:xfrm>
          <a:off x="498475" y="1362075"/>
          <a:ext cx="11042015" cy="4935855"/>
        </p:xfrm>
        <a:graphic>
          <a:graphicData uri="http://schemas.openxmlformats.org/drawingml/2006/table">
            <a:tbl>
              <a:tblPr/>
              <a:tblGrid>
                <a:gridCol w="750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9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6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5.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Шетелден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алынған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қарыздар-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кері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левередж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негізінде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өзара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байланысты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Тараптар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шегерімді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шектей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отырып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,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сыйақы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шығыстарды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шегеру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.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Көзден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алынатын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салық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жалпы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мөлшерлеме-15%</a:t>
                      </a:r>
                      <a:endParaRPr lang="en-US" altLang="en-US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10%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00" b="1" u="sng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оффшорларда-</a:t>
                      </a:r>
                      <a:r>
                        <a:rPr lang="ru-RU" sz="1000" b="1" u="sng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20%</a:t>
                      </a:r>
                      <a:endParaRPr lang="en-US" altLang="en-US" sz="1000" b="1" u="sng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2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0%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Конвенциялар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10%</a:t>
                      </a:r>
                      <a:r>
                        <a:rPr lang="kk-KZ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-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ға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дейін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төмендету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құқығы</a:t>
                      </a:r>
                      <a:endParaRPr lang="en-US" altLang="en-US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қолданудың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қажеті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жоқ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,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жеңілдету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6.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Жарғылық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капиталға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тікелей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инвестициялар</a:t>
                      </a:r>
                      <a:r>
                        <a:rPr lang="en-US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00" b="1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Дивидендтер</a:t>
                      </a:r>
                      <a:r>
                        <a:rPr lang="en-US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ҚР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резиденттері-пайдаға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КТС (20%)+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салынады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ЖТ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дивидендтерінен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көзден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алынатын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салық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(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30 </a:t>
                      </a:r>
                      <a:r>
                        <a:rPr lang="ru-RU" sz="100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мың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АЕК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шегінде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босату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, 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10% – дан </a:t>
                      </a:r>
                      <a:r>
                        <a:rPr lang="ru-RU" sz="100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жоғары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)</a:t>
                      </a:r>
                      <a:endParaRPr lang="en-US" altLang="en-US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5%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KASE </a:t>
                      </a:r>
                      <a:r>
                        <a:rPr lang="ru-RU" sz="100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немесе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AIX </a:t>
                      </a:r>
                      <a:r>
                        <a:rPr lang="ru-RU" sz="100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жүйесіндегілер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босату</a:t>
                      </a:r>
                      <a:endParaRPr lang="en-US" altLang="en-US" sz="100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жеңілдікті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алып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тастау</a:t>
                      </a:r>
                      <a:r>
                        <a:rPr lang="ru-RU" sz="1000" b="1" baseline="0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(5</a:t>
                      </a:r>
                      <a:r>
                        <a:rPr lang="ru-RU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%)</a:t>
                      </a:r>
                      <a:endParaRPr lang="en-US" altLang="en-US" sz="1000" b="1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бейрезиденттер-пайдаға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КТС (20%)+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салынады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дивидендтер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көзінен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алынатын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салық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-</a:t>
                      </a:r>
                      <a:r>
                        <a:rPr lang="en-US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KASE </a:t>
                      </a:r>
                      <a:r>
                        <a:rPr lang="ru-RU" sz="100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немесе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AIX </a:t>
                      </a:r>
                      <a:r>
                        <a:rPr lang="ru-RU" sz="100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босату</a:t>
                      </a:r>
                      <a:endParaRPr lang="en-US" altLang="en-US" sz="100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5% (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жарғылық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капиталдағы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үлесі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кемінде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25%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болғанда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) (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оның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ішінде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ХВҚ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ұсынымдарын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ескере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отырып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);</a:t>
                      </a:r>
                    </a:p>
                    <a:p>
                      <a:pPr indent="0" algn="ctr">
                        <a:buNone/>
                      </a:pP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жалпы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ставка-15 %</a:t>
                      </a:r>
                    </a:p>
                    <a:p>
                      <a:pPr indent="0" algn="ctr">
                        <a:buNone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charset="-52"/>
                        </a:rPr>
                        <a:t>оффшорларда-20%</a:t>
                      </a:r>
                      <a:endParaRPr lang="en-US" altLang="en-US" sz="1000" b="0" dirty="0">
                        <a:solidFill>
                          <a:schemeClr val="tx1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жалпы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ставка-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15%</a:t>
                      </a:r>
                      <a:endParaRPr lang="en-US" altLang="en-US" sz="100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97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оффшорларда-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20%</a:t>
                      </a:r>
                      <a:endParaRPr lang="en-US" altLang="en-US" sz="1000" b="1" dirty="0">
                        <a:solidFill>
                          <a:schemeClr val="tx1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3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Конвенциялар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5% -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ға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дейін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төмендету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құқығы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, 10%</a:t>
                      </a:r>
                      <a:endParaRPr lang="en-US" altLang="en-US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ҚР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эмитенттерінің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акциялары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мен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қатысу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үлестері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құнның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өсуі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иелену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мерзімі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кемінде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3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жыл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болғанда-босату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KASE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немесе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AIX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бойынша-босату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басқалары-резиденттер-20% / 10%; бейрезиденттер-15%</a:t>
                      </a:r>
                      <a:endParaRPr lang="en-US" altLang="en-US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dirty="0" err="1" smtClean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сақтау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721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режимдері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376722"/>
              </p:ext>
            </p:extLst>
          </p:nvPr>
        </p:nvGraphicFramePr>
        <p:xfrm>
          <a:off x="283222" y="1066389"/>
          <a:ext cx="11241840" cy="5633176"/>
        </p:xfrm>
        <a:graphic>
          <a:graphicData uri="http://schemas.openxmlformats.org/drawingml/2006/table">
            <a:tbl>
              <a:tblPr/>
              <a:tblGrid>
                <a:gridCol w="1717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9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6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6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144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Субъект</a:t>
                      </a: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шегі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Қызметкерлер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саны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Мөлшерлеме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530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Өзін-өзі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жұмыспен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қамтығандарға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арналған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АСР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(патент,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мобильді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қосымша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платформалық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жұмыспен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қамту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ЖТ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Айына</a:t>
                      </a:r>
                      <a:r>
                        <a:rPr lang="ru-RU" sz="13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340 </a:t>
                      </a:r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АЕК</a:t>
                      </a:r>
                      <a:r>
                        <a:rPr lang="ru-RU" sz="13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3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1,25 млн. </a:t>
                      </a:r>
                      <a:r>
                        <a:rPr lang="ru-RU" sz="1300" b="1" i="0" u="none" strike="noStrike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теңге</a:t>
                      </a:r>
                      <a:r>
                        <a:rPr lang="ru-RU" sz="13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1300" b="1" i="0" u="none" strike="noStrike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қызмет</a:t>
                      </a:r>
                      <a:r>
                        <a:rPr lang="ru-RU" sz="13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түрлерін</a:t>
                      </a:r>
                      <a:r>
                        <a:rPr lang="ru-RU" sz="13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тек </a:t>
                      </a:r>
                      <a:r>
                        <a:rPr lang="ru-RU" sz="1300" b="1" i="0" u="none" strike="noStrike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тізбеге</a:t>
                      </a:r>
                      <a:r>
                        <a:rPr lang="ru-RU" sz="13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сәйкес</a:t>
                      </a:r>
                      <a:r>
                        <a:rPr lang="ru-RU" sz="13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жүзеге</a:t>
                      </a:r>
                      <a:r>
                        <a:rPr lang="ru-RU" sz="13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асыратын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4% тек МЗЖ, ӘА, МӘМС,</a:t>
                      </a:r>
                    </a:p>
                    <a:p>
                      <a:pPr algn="ctr" rtl="0" fontAlgn="ctr"/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ЖТС-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тан</a:t>
                      </a:r>
                      <a:r>
                        <a:rPr lang="ru-RU" sz="1300" b="1" i="0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baseline="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басқа</a:t>
                      </a:r>
                      <a:endParaRPr lang="ru-RU" sz="13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24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Шағын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бизнеске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арналған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АСР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ЖК, ЖШС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135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мың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АЕК (500 млн.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теңге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артық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емес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Шектеу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жоқ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Өндіріс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үшін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-2%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13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Басқалар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algn="ctr" rtl="0" fontAlgn="ctr"/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2%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(В2С); 8% (В2В))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135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мың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АЕК (500 млн.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теңге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дейінгі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кіріс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шегінде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ЖК-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нің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бухгалтерлік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есебін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жүргізбеу</a:t>
                      </a:r>
                      <a:endParaRPr lang="ru-RU" sz="13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1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қызмет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түрлері-тыйым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салу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тізімі</a:t>
                      </a:r>
                      <a:endParaRPr lang="ru-RU" sz="13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2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х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ЗТ-АШТӨ, ШФҚ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жеңілдіктер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сақталады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77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ШФҚ </a:t>
                      </a:r>
                      <a:r>
                        <a:rPr lang="ru-RU" sz="13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үшін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АСР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ШФҚ 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жеңілдіктер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бұрынғыдай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сақталады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БЖС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жойыла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отырып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тек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ШФҚ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үшін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ЖТС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түрінде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төленеді</a:t>
                      </a:r>
                      <a:endParaRPr lang="ru-RU" sz="13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тиімсіз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пайдаланылған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жерлер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бойынша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жер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салығы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базалық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мөлшерлеменің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40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еселенген</a:t>
                      </a:r>
                      <a:r>
                        <a:rPr lang="ru-RU" sz="1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мөлшерінде</a:t>
                      </a:r>
                      <a:endParaRPr lang="ru-RU" sz="13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26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бизнеске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АСР-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дегі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ЭҚЖЖ-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ің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тыйым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тізімі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162962" y="928452"/>
            <a:ext cx="6292159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ctr"/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fontAlgn="ctr"/>
            <a:endParaRPr lang="ru-RU" sz="12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</a:t>
            </a:r>
            <a:r>
              <a:rPr kumimoji="1"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ртк</a:t>
            </a:r>
            <a:r>
              <a:rPr kumimoji="1"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i,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психотроптық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прекурсорлардың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акцизделетін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саудада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пункттерінде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астықты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лотерея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радиоактивті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материалдардың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брокері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агентінің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делдалдық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аудиторлық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күзет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қызметтік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оларға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патрондардың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кіші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түрдегі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тау-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kumimoji="1" lang="ru-RU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өнімдерінің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бензинді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дизель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отынын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мазутты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іздеуге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лицензия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асырылатын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түсті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металдардың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сынықтары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қалдықтарын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дайындау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шеңберіндегі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нарығын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базарларына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жататын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1, 2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санаттағы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стационарлық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қосалқы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төлеушілердің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қонақ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үйдің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осындай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тұрған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ғимараттың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аумағында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қонақ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қызметтерін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6913821" y="758323"/>
            <a:ext cx="4668266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200" b="1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нысандары</a:t>
            </a:r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defRPr/>
            </a:pPr>
            <a:endParaRPr lang="ru-RU" sz="12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тұлғалардың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пайыздан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асатын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қатысушысы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мезгілде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арнаулы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ерекшеліктерін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тұлғаның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қатысушысы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құрылымдық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бөлімшелері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тұлғалардың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құрылымдық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бөлімшелері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елді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мекендерде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оқшауланған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құрылымдық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бөлімшелері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kumimoji="1" lang="ru-RU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коммерциялық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агенттік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АХҚО </a:t>
            </a:r>
            <a:r>
              <a:rPr kumimoji="1"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90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Бизнестің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жасанды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ұсақталуына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тұру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50" y="1072594"/>
            <a:ext cx="2749424" cy="8195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79000" y="1120426"/>
            <a:ext cx="9144001" cy="72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lvl="4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Кодексте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бизнесті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қасақана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бөлшектеу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көрсеткіштерін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айқындау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өлшемшарттарын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белгілеу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50" y="2806574"/>
            <a:ext cx="2749424" cy="26979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Бизнес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бөлудің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белгілері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79000" y="2910470"/>
            <a:ext cx="958158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бірыңғай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бақылаушы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тұлға</a:t>
            </a:r>
            <a:endParaRPr lang="ru-RU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қызмет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көрсетудің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,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өндірістің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бірыңғай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процесі</a:t>
            </a:r>
            <a:endParaRPr lang="ru-RU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шешім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қабылдау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кезінде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бақылаудағы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адамдардың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дербестігінің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болмауы</a:t>
            </a:r>
            <a:endParaRPr lang="ru-RU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ортақ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ресурстарды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/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активтерді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(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қызметкерлер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,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негізгі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құралдар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,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материалдық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емес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активтер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)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пайдалану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және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ортақ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контрагенттердің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болуы</a:t>
            </a:r>
            <a:endParaRPr lang="ru-RU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ресурстарды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ресми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бөлу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немесе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оларды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өтеусіз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беру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05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6"/>
            <a:ext cx="12192000" cy="86609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СЖК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есептеудің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әдістемесін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>
            <a:spLocks/>
          </p:cNvSpPr>
          <p:nvPr/>
        </p:nvSpPr>
        <p:spPr bwMode="auto">
          <a:xfrm>
            <a:off x="274212" y="3577764"/>
            <a:ext cx="4799019" cy="7078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ct val="115000"/>
              </a:lnSpc>
              <a:spcAft>
                <a:spcPts val="600"/>
              </a:spcAft>
              <a:buClr>
                <a:srgbClr val="0070CE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СЖК </a:t>
            </a:r>
            <a:r>
              <a:rPr lang="en-US" alt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салықтардың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ru-RU" alt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ЖЖТ</a:t>
            </a: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58"/>
          <p:cNvSpPr>
            <a:spLocks noChangeArrowheads="1"/>
          </p:cNvSpPr>
          <p:nvPr/>
        </p:nvSpPr>
        <p:spPr bwMode="auto">
          <a:xfrm>
            <a:off x="6216253" y="4542544"/>
            <a:ext cx="5311775" cy="1327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itchFamily="2" charset="2"/>
              <a:buChar char="q"/>
            </a:pP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+  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Бизнестің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ерекшелігі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мен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тиімділігін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ескеруге</a:t>
            </a:r>
            <a:r>
              <a:rPr lang="ru-RU" altLang="ru-RU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мүмкіндік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береді</a:t>
            </a:r>
            <a:endParaRPr lang="ru-RU" altLang="ru-RU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itchFamily="2" charset="2"/>
              <a:buChar char="q"/>
            </a:pPr>
            <a:r>
              <a:rPr lang="ru-RU" altLang="ru-RU" dirty="0" smtClean="0">
                <a:solidFill>
                  <a:srgbClr val="002060"/>
                </a:solidFill>
                <a:cs typeface="Arial" panose="020B0604020202020204" pitchFamily="34" charset="0"/>
              </a:rPr>
              <a:t>-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Салық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төлеуші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бойынша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неғұрлым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толық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мазмұнды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ақпаратты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талап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етеді</a:t>
            </a:r>
            <a:endParaRPr lang="ru-RU" altLang="ru-RU" dirty="0" smtClean="0">
              <a:cs typeface="Arial" panose="020B0604020202020204" pitchFamily="34" charset="0"/>
            </a:endParaRPr>
          </a:p>
        </p:txBody>
      </p:sp>
      <p:grpSp>
        <p:nvGrpSpPr>
          <p:cNvPr id="13" name="Group 14"/>
          <p:cNvGrpSpPr>
            <a:grpSpLocks/>
          </p:cNvGrpSpPr>
          <p:nvPr/>
        </p:nvGrpSpPr>
        <p:grpSpPr bwMode="auto">
          <a:xfrm>
            <a:off x="274212" y="2968550"/>
            <a:ext cx="4911537" cy="390660"/>
            <a:chOff x="174945" y="383575"/>
            <a:chExt cx="4036470" cy="686385"/>
          </a:xfrm>
        </p:grpSpPr>
        <p:cxnSp>
          <p:nvCxnSpPr>
            <p:cNvPr id="14" name="AutoShape 249"/>
            <p:cNvCxnSpPr>
              <a:cxnSpLocks noChangeShapeType="1"/>
            </p:cNvCxnSpPr>
            <p:nvPr/>
          </p:nvCxnSpPr>
          <p:spPr bwMode="gray">
            <a:xfrm>
              <a:off x="174945" y="1062038"/>
              <a:ext cx="3898087" cy="7922"/>
            </a:xfrm>
            <a:prstGeom prst="straightConnector1">
              <a:avLst/>
            </a:prstGeom>
            <a:noFill/>
            <a:ln w="19050">
              <a:solidFill>
                <a:srgbClr val="0070C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TextBox 16"/>
            <p:cNvSpPr txBox="1">
              <a:spLocks/>
            </p:cNvSpPr>
            <p:nvPr/>
          </p:nvSpPr>
          <p:spPr bwMode="gray">
            <a:xfrm>
              <a:off x="199009" y="383575"/>
              <a:ext cx="4012406" cy="673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000000"/>
                </a:buClr>
                <a:buSzTx/>
              </a:pPr>
              <a:r>
                <a:rPr lang="ru-RU" altLang="ru-RU" sz="2400" b="1" i="1" dirty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ҚОЛДАНЫСТАҒЫ ӘДІСТЕМЕ</a:t>
              </a:r>
            </a:p>
          </p:txBody>
        </p:sp>
      </p:grpSp>
      <p:grpSp>
        <p:nvGrpSpPr>
          <p:cNvPr id="16" name="Группа 41"/>
          <p:cNvGrpSpPr>
            <a:grpSpLocks/>
          </p:cNvGrpSpPr>
          <p:nvPr/>
        </p:nvGrpSpPr>
        <p:grpSpPr bwMode="auto">
          <a:xfrm>
            <a:off x="6345440" y="2971874"/>
            <a:ext cx="5324475" cy="382411"/>
            <a:chOff x="4322763" y="810433"/>
            <a:chExt cx="4646612" cy="348442"/>
          </a:xfrm>
        </p:grpSpPr>
        <p:sp>
          <p:nvSpPr>
            <p:cNvPr id="17" name="TextBox 18"/>
            <p:cNvSpPr txBox="1">
              <a:spLocks/>
            </p:cNvSpPr>
            <p:nvPr/>
          </p:nvSpPr>
          <p:spPr bwMode="auto">
            <a:xfrm>
              <a:off x="4322763" y="810433"/>
              <a:ext cx="4522787" cy="336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defTabSz="895350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3675" indent="-192088" defTabSz="895350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7200" indent="-261938" defTabSz="895350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4363" indent="-155575" defTabSz="895350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30175" defTabSz="895350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30175" defTabSz="895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30175" defTabSz="895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30175" defTabSz="895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30175" defTabSz="895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0070CE"/>
                </a:buClr>
              </a:pPr>
              <a:r>
                <a:rPr lang="en-US" altLang="ru-RU" sz="2400" b="1" i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EBITDA </a:t>
              </a:r>
              <a:r>
                <a:rPr lang="ru-RU" altLang="ru-RU" sz="2400" b="1" i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ӘДІСТЕМЕСІ</a:t>
              </a:r>
            </a:p>
          </p:txBody>
        </p:sp>
        <p:cxnSp>
          <p:nvCxnSpPr>
            <p:cNvPr id="18" name="Straight Connector 19"/>
            <p:cNvCxnSpPr>
              <a:cxnSpLocks/>
            </p:cNvCxnSpPr>
            <p:nvPr/>
          </p:nvCxnSpPr>
          <p:spPr>
            <a:xfrm flipH="1" flipV="1">
              <a:off x="4322763" y="1150938"/>
              <a:ext cx="4646612" cy="7937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9"/>
          <p:cNvSpPr txBox="1">
            <a:spLocks/>
          </p:cNvSpPr>
          <p:nvPr/>
        </p:nvSpPr>
        <p:spPr bwMode="auto">
          <a:xfrm>
            <a:off x="6235577" y="3656894"/>
            <a:ext cx="5544199" cy="67781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ct val="115000"/>
              </a:lnSpc>
              <a:spcAft>
                <a:spcPts val="600"/>
              </a:spcAft>
              <a:buClr>
                <a:srgbClr val="0070CE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СЖК </a:t>
            </a:r>
            <a:r>
              <a:rPr lang="en-US" alt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салықтардың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EBITDA</a:t>
            </a:r>
            <a:r>
              <a:rPr lang="en-US" alt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alt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58"/>
          <p:cNvSpPr>
            <a:spLocks noChangeArrowheads="1"/>
          </p:cNvSpPr>
          <p:nvPr/>
        </p:nvSpPr>
        <p:spPr bwMode="auto">
          <a:xfrm>
            <a:off x="274212" y="4542544"/>
            <a:ext cx="4799019" cy="761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itchFamily="2" charset="2"/>
              <a:buChar char="q"/>
            </a:pP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+    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Есептеудің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жеңіл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әдісі</a:t>
            </a:r>
            <a:endParaRPr lang="ru-RU" altLang="ru-RU" sz="7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itchFamily="2" charset="2"/>
              <a:buChar char="q"/>
            </a:pP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-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Кәсіпорынның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тиімділігін</a:t>
            </a: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ескермейді</a:t>
            </a:r>
            <a:endParaRPr lang="ru-RU" altLang="ru-RU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212" y="1149790"/>
            <a:ext cx="11585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Объективті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жүктемені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EBITDA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деректері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СЖК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есептеудің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әдістемесін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54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тапсырмалары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Группа 10"/>
          <p:cNvGrpSpPr>
            <a:grpSpLocks/>
          </p:cNvGrpSpPr>
          <p:nvPr/>
        </p:nvGrpSpPr>
        <p:grpSpPr bwMode="auto">
          <a:xfrm>
            <a:off x="2720680" y="1273175"/>
            <a:ext cx="3147015" cy="4118613"/>
            <a:chOff x="2720596" y="1273912"/>
            <a:chExt cx="3147315" cy="4118330"/>
          </a:xfrm>
        </p:grpSpPr>
        <p:sp>
          <p:nvSpPr>
            <p:cNvPr id="26" name="TextBox 4"/>
            <p:cNvSpPr txBox="1">
              <a:spLocks noChangeAspect="1"/>
            </p:cNvSpPr>
            <p:nvPr/>
          </p:nvSpPr>
          <p:spPr bwMode="auto">
            <a:xfrm>
              <a:off x="2854254" y="1822279"/>
              <a:ext cx="2880000" cy="3569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Сараланған</a:t>
              </a: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мөлшерлемелеріне</a:t>
              </a: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көшу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Жаңғыртуға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бағытталған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пайдадан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КТС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төмендету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Арнайы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режимдерін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жеңілдету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Бөлшек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қолдануды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кеңейту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Сән-салтанат</a:t>
              </a: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салығын</a:t>
              </a: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енгізу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бақылауды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цифрландыру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Ұйымдардың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қасақана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бөлінуіне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жол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бермеу</a:t>
              </a:r>
              <a:endParaRPr lang="ru-RU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5"/>
            <p:cNvSpPr txBox="1">
              <a:spLocks noChangeArrowheads="1"/>
            </p:cNvSpPr>
            <p:nvPr/>
          </p:nvSpPr>
          <p:spPr bwMode="auto">
            <a:xfrm>
              <a:off x="2720596" y="1273912"/>
              <a:ext cx="3147315" cy="369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2022 </a:t>
              </a:r>
              <a:r>
                <a:rPr lang="ru-RU" altLang="en-US" sz="16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</a:t>
              </a:r>
              <a:r>
                <a:rPr lang="ru-RU" altLang="en-US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01 </a:t>
              </a:r>
              <a:r>
                <a:rPr lang="ru-RU" altLang="en-US" sz="16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қыркүйектегі</a:t>
              </a: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</p:grpSp>
      <p:grpSp>
        <p:nvGrpSpPr>
          <p:cNvPr id="28" name="Группа 11"/>
          <p:cNvGrpSpPr>
            <a:grpSpLocks/>
          </p:cNvGrpSpPr>
          <p:nvPr/>
        </p:nvGrpSpPr>
        <p:grpSpPr bwMode="auto">
          <a:xfrm>
            <a:off x="5769512" y="1273175"/>
            <a:ext cx="3139001" cy="4626458"/>
            <a:chOff x="5913176" y="1273912"/>
            <a:chExt cx="3139301" cy="4626019"/>
          </a:xfrm>
        </p:grpSpPr>
        <p:sp>
          <p:nvSpPr>
            <p:cNvPr id="29" name="TextBox 6"/>
            <p:cNvSpPr txBox="1">
              <a:spLocks noChangeAspect="1"/>
            </p:cNvSpPr>
            <p:nvPr/>
          </p:nvSpPr>
          <p:spPr bwMode="auto">
            <a:xfrm>
              <a:off x="6042826" y="1822279"/>
              <a:ext cx="2880000" cy="4077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Өңдеуші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өнеркәсіптегі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алғашқы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үш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жылға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инвесторларды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төлеуден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босату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АӨК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қайта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өңдеу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үшін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ынталандырулар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Салықтар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мен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төлемдер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санының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20% -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ға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азаюы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Үдемелі</a:t>
              </a: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салуды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енгізу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жеңілдіктерін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%-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ға</a:t>
              </a: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қысқарту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Қызмет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көрсету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моделіне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көшу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бақылауды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цифрландыру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есептілігі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нысандарын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30% -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ға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қысқарту</a:t>
              </a:r>
              <a:endParaRPr lang="ru-RU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7"/>
            <p:cNvSpPr txBox="1">
              <a:spLocks noChangeArrowheads="1"/>
            </p:cNvSpPr>
            <p:nvPr/>
          </p:nvSpPr>
          <p:spPr bwMode="auto">
            <a:xfrm>
              <a:off x="5913176" y="1273912"/>
              <a:ext cx="3139301" cy="338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2023 </a:t>
              </a:r>
              <a:r>
                <a:rPr lang="ru-RU" altLang="en-US" sz="16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</a:t>
              </a:r>
              <a:r>
                <a:rPr lang="ru-RU" altLang="en-US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01 </a:t>
              </a:r>
              <a:r>
                <a:rPr lang="ru-RU" altLang="en-US" sz="16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қыркүйектегі</a:t>
              </a:r>
              <a:r>
                <a:rPr lang="ru-RU" altLang="en-US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</p:grpSp>
      <p:grpSp>
        <p:nvGrpSpPr>
          <p:cNvPr id="31" name="Группа 12"/>
          <p:cNvGrpSpPr>
            <a:grpSpLocks/>
          </p:cNvGrpSpPr>
          <p:nvPr/>
        </p:nvGrpSpPr>
        <p:grpSpPr bwMode="auto">
          <a:xfrm>
            <a:off x="8929753" y="1273175"/>
            <a:ext cx="2908168" cy="3826189"/>
            <a:chOff x="9057630" y="1273912"/>
            <a:chExt cx="2908446" cy="3826170"/>
          </a:xfrm>
        </p:grpSpPr>
        <p:sp>
          <p:nvSpPr>
            <p:cNvPr id="32" name="TextBox 8"/>
            <p:cNvSpPr txBox="1">
              <a:spLocks noChangeArrowheads="1"/>
            </p:cNvSpPr>
            <p:nvPr/>
          </p:nvSpPr>
          <p:spPr bwMode="auto">
            <a:xfrm>
              <a:off x="9071852" y="1822279"/>
              <a:ext cx="2880000" cy="3277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Пайда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мен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мүлікке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салудың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жаңа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жүйесін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енгізу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Пайданы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қайта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инвестициялауға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ынталандыру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арнайы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режимдерді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өзгерту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жеңілдіктерін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алудың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ашық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нақты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ережелерін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әзірлеу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ҚҚС </a:t>
              </a:r>
              <a:r>
                <a:rPr lang="ru-RU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реформалау</a:t>
              </a:r>
              <a:endParaRPr lang="ru-RU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әкімшілендіруді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цифрландыру</a:t>
              </a:r>
              <a:endParaRPr lang="ru-RU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9"/>
            <p:cNvSpPr txBox="1">
              <a:spLocks noChangeArrowheads="1"/>
            </p:cNvSpPr>
            <p:nvPr/>
          </p:nvSpPr>
          <p:spPr bwMode="auto">
            <a:xfrm>
              <a:off x="9057630" y="1273912"/>
              <a:ext cx="2908446" cy="36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2024 </a:t>
              </a:r>
              <a:r>
                <a:rPr lang="ru-RU" altLang="en-US" sz="16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</a:t>
              </a:r>
              <a:r>
                <a:rPr lang="ru-RU" altLang="en-US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07 </a:t>
              </a:r>
              <a:r>
                <a:rPr lang="ru-RU" altLang="en-US" sz="16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ақпандағы</a:t>
              </a:r>
              <a:r>
                <a:rPr lang="ru-RU" altLang="en-US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>
                <a:solidFill>
                  <a:srgbClr val="146194">
                    <a:lumMod val="50000"/>
                  </a:srgbClr>
                </a:solidFill>
              </a:rPr>
              <a:pPr/>
              <a:t>1</a:t>
            </a:fld>
            <a:endParaRPr lang="en-US" sz="1050" dirty="0">
              <a:solidFill>
                <a:srgbClr val="146194">
                  <a:lumMod val="50000"/>
                </a:srgbClr>
              </a:solidFill>
            </a:endParaRPr>
          </a:p>
        </p:txBody>
      </p:sp>
      <p:pic>
        <p:nvPicPr>
          <p:cNvPr id="36" name="Picture 23" descr="C:\Users\kazbekov_e\Downloads\dsc-8977-24_mediumThumb.png">
            <a:extLst>
              <a:ext uri="{FF2B5EF4-FFF2-40B4-BE49-F238E27FC236}">
                <a16:creationId xmlns:a16="http://schemas.microsoft.com/office/drawing/2014/main" id="{5413E143-9635-42B5-BD4E-D5A12164AB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691" r="19846" b="6928"/>
          <a:stretch/>
        </p:blipFill>
        <p:spPr bwMode="auto">
          <a:xfrm>
            <a:off x="75351" y="1164657"/>
            <a:ext cx="2613874" cy="2362943"/>
          </a:xfrm>
          <a:prstGeom prst="ellipse">
            <a:avLst/>
          </a:prstGeom>
          <a:ln w="635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21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заңнамасының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болжамдылығы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98703" y="1710199"/>
            <a:ext cx="3071812" cy="1313569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98425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саясатының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болжамдылығы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98703" y="3161944"/>
            <a:ext cx="3071812" cy="993597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98425" lvl="0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заңнамасын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түсіндіру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6"/>
          <p:cNvSpPr txBox="1">
            <a:spLocks noChangeArrowheads="1"/>
          </p:cNvSpPr>
          <p:nvPr/>
        </p:nvSpPr>
        <p:spPr bwMode="auto">
          <a:xfrm>
            <a:off x="3735612" y="2023492"/>
            <a:ext cx="80629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 marL="142875" indent="-142875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негізгі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жоспарланған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өзгерістерді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көрсете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отырып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, 2030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жылға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дейінгі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Салық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саясаты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тұжырымдамасын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қабылдау</a:t>
            </a:r>
            <a:endParaRPr lang="ru-RU" altLang="ru-RU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0" name="TextBox 7"/>
          <p:cNvSpPr txBox="1">
            <a:spLocks noChangeArrowheads="1"/>
          </p:cNvSpPr>
          <p:nvPr/>
        </p:nvSpPr>
        <p:spPr bwMode="auto">
          <a:xfrm>
            <a:off x="3735611" y="3351390"/>
            <a:ext cx="80629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42875" indent="-142875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даулы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нормаларды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бірыңғай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түсіндіру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үшін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Премьер -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Министрдің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орынбасары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деңгейінде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әдістемелік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кеңес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құру</a:t>
            </a:r>
            <a:endParaRPr lang="ru-RU" altLang="ru-RU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98703" y="1614949"/>
            <a:ext cx="3071812" cy="0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  <a:miter lim="800000"/>
          </a:ln>
          <a:effectLst/>
        </p:spPr>
      </p:cxnSp>
      <p:sp>
        <p:nvSpPr>
          <p:cNvPr id="42" name="TextBox 9"/>
          <p:cNvSpPr txBox="1">
            <a:spLocks noChangeArrowheads="1"/>
          </p:cNvSpPr>
          <p:nvPr/>
        </p:nvSpPr>
        <p:spPr bwMode="auto">
          <a:xfrm>
            <a:off x="498703" y="1184737"/>
            <a:ext cx="2482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</a:t>
            </a:r>
            <a:endParaRPr lang="ru-RU" alt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3735615" y="1614949"/>
            <a:ext cx="8062913" cy="0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  <a:miter lim="800000"/>
          </a:ln>
          <a:effectLst/>
        </p:spPr>
      </p:cxn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3735615" y="1184737"/>
            <a:ext cx="24812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ru-RU" alt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lang="ru-RU" alt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8703" y="4397741"/>
            <a:ext cx="3071812" cy="117919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98425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қабылдаудың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жеделдігі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3735610" y="4446262"/>
            <a:ext cx="80629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42875" indent="-142875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жедел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икемді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ден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қою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және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жақсартатын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өзгерістер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енгізу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үшін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Үкімет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пен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уәкілетті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органның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заңға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тәуелді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актілеріне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көшу</a:t>
            </a:r>
            <a:endParaRPr lang="ru-RU" altLang="ru-RU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58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санын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23474" y="1634168"/>
            <a:ext cx="24479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8625" y="1038225"/>
            <a:ext cx="24479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068639" y="1154111"/>
            <a:ext cx="24479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030538" y="1038225"/>
            <a:ext cx="24479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682456" y="1154111"/>
            <a:ext cx="30956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598320" y="1038225"/>
            <a:ext cx="3129756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Алымдар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883650" y="1590911"/>
            <a:ext cx="30956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8883650" y="1038225"/>
            <a:ext cx="30956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Баждар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407987" y="1503363"/>
            <a:ext cx="246380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</a:t>
            </a:r>
            <a:endParaRPr lang="en-US" alt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12"/>
          <p:cNvSpPr txBox="1">
            <a:spLocks noChangeArrowheads="1"/>
          </p:cNvSpPr>
          <p:nvPr/>
        </p:nvSpPr>
        <p:spPr bwMode="auto">
          <a:xfrm>
            <a:off x="3025776" y="1503363"/>
            <a:ext cx="2413000" cy="250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қорғалатын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табиғи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аумақтарды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Сыртқы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көрнекі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жарнаманы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орналастырғаны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Лицензияларды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ресурстарын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Орманды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дүниесін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alt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13"/>
          <p:cNvSpPr txBox="1">
            <a:spLocks noChangeArrowheads="1"/>
          </p:cNvSpPr>
          <p:nvPr/>
        </p:nvSpPr>
        <p:spPr bwMode="auto">
          <a:xfrm>
            <a:off x="5579269" y="1503363"/>
            <a:ext cx="3208337" cy="250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Жылжымалы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кепілін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Ғарыш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лек.құралдар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бұйымдар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Теле-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радиоарнаны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баспасөз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басылымын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нарықтарына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Радиожиілік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спектрін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alt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14"/>
          <p:cNvSpPr txBox="1">
            <a:spLocks noChangeArrowheads="1"/>
          </p:cNvSpPr>
          <p:nvPr/>
        </p:nvSpPr>
        <p:spPr bwMode="auto">
          <a:xfrm>
            <a:off x="8883650" y="1503363"/>
            <a:ext cx="3142456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Теңізшінің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куәлігін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Нотариаттық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іс-әрекеттер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автомобиль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тасымалдары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куәлігін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өсімдіктер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импорттауға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экспорттауға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кері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экспорттауға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Зияткерлік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органның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әрекеттер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alt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15"/>
          <p:cNvSpPr txBox="1">
            <a:spLocks noChangeArrowheads="1"/>
          </p:cNvSpPr>
          <p:nvPr/>
        </p:nvSpPr>
        <p:spPr bwMode="auto">
          <a:xfrm>
            <a:off x="356696" y="3985950"/>
            <a:ext cx="246697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9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9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</a:t>
            </a:r>
            <a:r>
              <a:rPr lang="ru-RU" sz="9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қожалықтары</a:t>
            </a:r>
            <a:r>
              <a:rPr lang="ru-RU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ЖТС </a:t>
            </a:r>
            <a:r>
              <a:rPr lang="ru-RU" sz="9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БСК </a:t>
            </a:r>
            <a:r>
              <a:rPr lang="ru-RU" sz="900" b="1" i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i="1" dirty="0" err="1">
                <a:latin typeface="Arial" pitchFamily="34" charset="0"/>
                <a:cs typeface="Arial" pitchFamily="34" charset="0"/>
              </a:rPr>
              <a:t>басқа</a:t>
            </a:r>
            <a:r>
              <a:rPr lang="ru-RU" sz="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i="1" dirty="0" err="1">
                <a:latin typeface="Arial" pitchFamily="34" charset="0"/>
                <a:cs typeface="Arial" pitchFamily="34" charset="0"/>
              </a:rPr>
              <a:t>салықтар</a:t>
            </a:r>
            <a:r>
              <a:rPr lang="ru-RU" sz="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i="1" dirty="0" err="1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i="1" dirty="0" err="1">
                <a:latin typeface="Arial" pitchFamily="34" charset="0"/>
                <a:cs typeface="Arial" pitchFamily="34" charset="0"/>
              </a:rPr>
              <a:t>мөлшерлемені</a:t>
            </a:r>
            <a:r>
              <a:rPr lang="ru-RU" sz="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i="1" dirty="0" err="1">
                <a:latin typeface="Arial" pitchFamily="34" charset="0"/>
                <a:cs typeface="Arial" pitchFamily="34" charset="0"/>
              </a:rPr>
              <a:t>көтеру</a:t>
            </a:r>
            <a:r>
              <a:rPr lang="ru-RU" sz="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i="1" dirty="0" err="1">
                <a:latin typeface="Arial" pitchFamily="34" charset="0"/>
                <a:cs typeface="Arial" pitchFamily="34" charset="0"/>
              </a:rPr>
              <a:t>есебінен</a:t>
            </a:r>
            <a:r>
              <a:rPr lang="ru-RU" sz="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i="1" dirty="0" smtClean="0">
                <a:latin typeface="Arial" pitchFamily="34" charset="0"/>
                <a:cs typeface="Arial" pitchFamily="34" charset="0"/>
              </a:rPr>
              <a:t>ӘС </a:t>
            </a:r>
            <a:r>
              <a:rPr lang="ru-RU" sz="900" b="1" i="1" dirty="0" err="1" smtClean="0">
                <a:latin typeface="Arial" pitchFamily="34" charset="0"/>
                <a:cs typeface="Arial" pitchFamily="34" charset="0"/>
              </a:rPr>
              <a:t>өтемақысы</a:t>
            </a:r>
            <a:r>
              <a:rPr lang="ru-RU" sz="900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altLang="en-US" sz="9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16"/>
          <p:cNvSpPr txBox="1">
            <a:spLocks noChangeArrowheads="1"/>
          </p:cNvSpPr>
          <p:nvPr/>
        </p:nvSpPr>
        <p:spPr bwMode="auto">
          <a:xfrm>
            <a:off x="2965450" y="3985950"/>
            <a:ext cx="24272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14,4 млрд</a:t>
            </a: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₸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endParaRPr lang="ru-RU" alt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17"/>
          <p:cNvSpPr txBox="1">
            <a:spLocks noChangeArrowheads="1"/>
          </p:cNvSpPr>
          <p:nvPr/>
        </p:nvSpPr>
        <p:spPr bwMode="auto">
          <a:xfrm>
            <a:off x="5623391" y="3970561"/>
            <a:ext cx="260620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млрд. </a:t>
            </a:r>
            <a:r>
              <a:rPr lang="ru-RU" altLang="en-US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18"/>
          <p:cNvSpPr txBox="1">
            <a:spLocks noChangeArrowheads="1"/>
          </p:cNvSpPr>
          <p:nvPr/>
        </p:nvSpPr>
        <p:spPr bwMode="auto">
          <a:xfrm>
            <a:off x="8883650" y="3984363"/>
            <a:ext cx="3095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млрд. </a:t>
            </a:r>
            <a:r>
              <a:rPr lang="ru-RU" altLang="en-US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470693" y="4028233"/>
            <a:ext cx="11555413" cy="0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  <a:miter lim="800000"/>
          </a:ln>
          <a:effectLst/>
        </p:spPr>
      </p:cxnSp>
      <p:sp>
        <p:nvSpPr>
          <p:cNvPr id="53" name="Левая фигурная скобка 52"/>
          <p:cNvSpPr/>
          <p:nvPr/>
        </p:nvSpPr>
        <p:spPr>
          <a:xfrm>
            <a:off x="2730113" y="2814638"/>
            <a:ext cx="333375" cy="1143000"/>
          </a:xfrm>
          <a:prstGeom prst="leftBrace">
            <a:avLst/>
          </a:prstGeom>
          <a:noFill/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TextBox 15"/>
          <p:cNvSpPr txBox="1">
            <a:spLocks noChangeArrowheads="1"/>
          </p:cNvSpPr>
          <p:nvPr/>
        </p:nvSpPr>
        <p:spPr bwMode="auto">
          <a:xfrm>
            <a:off x="292742" y="3214779"/>
            <a:ext cx="2371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Бірлестіру</a:t>
            </a:r>
            <a:endParaRPr lang="ru-RU" altLang="en-U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23"/>
          <p:cNvSpPr txBox="1">
            <a:spLocks noChangeArrowheads="1"/>
          </p:cNvSpPr>
          <p:nvPr/>
        </p:nvSpPr>
        <p:spPr bwMode="auto">
          <a:xfrm>
            <a:off x="584782" y="4921399"/>
            <a:ext cx="7360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00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endParaRPr lang="en-US" altLang="en-US" sz="9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Стрелка вправо 55"/>
          <p:cNvSpPr/>
          <p:nvPr/>
        </p:nvSpPr>
        <p:spPr>
          <a:xfrm>
            <a:off x="1295598" y="5019726"/>
            <a:ext cx="528638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Box 25"/>
          <p:cNvSpPr txBox="1">
            <a:spLocks noChangeArrowheads="1"/>
          </p:cNvSpPr>
          <p:nvPr/>
        </p:nvSpPr>
        <p:spPr bwMode="auto">
          <a:xfrm>
            <a:off x="1835599" y="4915621"/>
            <a:ext cx="736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endParaRPr lang="ru-RU" sz="9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endParaRPr lang="en-US" altLang="en-US" sz="9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28"/>
          <p:cNvSpPr txBox="1">
            <a:spLocks noChangeArrowheads="1"/>
          </p:cNvSpPr>
          <p:nvPr/>
        </p:nvSpPr>
        <p:spPr bwMode="auto">
          <a:xfrm>
            <a:off x="2985780" y="5263457"/>
            <a:ext cx="96372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373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Стрелка вправо 58"/>
          <p:cNvSpPr/>
          <p:nvPr/>
        </p:nvSpPr>
        <p:spPr>
          <a:xfrm>
            <a:off x="3853404" y="5428557"/>
            <a:ext cx="530225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30"/>
          <p:cNvSpPr txBox="1">
            <a:spLocks noChangeArrowheads="1"/>
          </p:cNvSpPr>
          <p:nvPr/>
        </p:nvSpPr>
        <p:spPr bwMode="auto">
          <a:xfrm>
            <a:off x="4366903" y="5244407"/>
            <a:ext cx="96372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296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31"/>
          <p:cNvSpPr txBox="1">
            <a:spLocks noChangeArrowheads="1"/>
          </p:cNvSpPr>
          <p:nvPr/>
        </p:nvSpPr>
        <p:spPr bwMode="auto">
          <a:xfrm>
            <a:off x="6018157" y="4616721"/>
            <a:ext cx="96372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310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6868320" y="4780233"/>
            <a:ext cx="530225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33"/>
          <p:cNvSpPr txBox="1">
            <a:spLocks noChangeArrowheads="1"/>
          </p:cNvSpPr>
          <p:nvPr/>
        </p:nvSpPr>
        <p:spPr bwMode="auto">
          <a:xfrm>
            <a:off x="7398545" y="4623071"/>
            <a:ext cx="96372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276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37"/>
          <p:cNvSpPr txBox="1">
            <a:spLocks noChangeArrowheads="1"/>
          </p:cNvSpPr>
          <p:nvPr/>
        </p:nvSpPr>
        <p:spPr bwMode="auto">
          <a:xfrm>
            <a:off x="9254276" y="4621483"/>
            <a:ext cx="96372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Стрелка вправо 64"/>
          <p:cNvSpPr/>
          <p:nvPr/>
        </p:nvSpPr>
        <p:spPr>
          <a:xfrm>
            <a:off x="10216357" y="4804045"/>
            <a:ext cx="530225" cy="153987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TextBox 39"/>
          <p:cNvSpPr txBox="1">
            <a:spLocks noChangeArrowheads="1"/>
          </p:cNvSpPr>
          <p:nvPr/>
        </p:nvSpPr>
        <p:spPr bwMode="auto">
          <a:xfrm>
            <a:off x="10753670" y="4618308"/>
            <a:ext cx="96372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Левая фигурная скобка 2">
            <a:extLst>
              <a:ext uri="{FF2B5EF4-FFF2-40B4-BE49-F238E27FC236}">
                <a16:creationId xmlns:a16="http://schemas.microsoft.com/office/drawing/2014/main" id="{B1C8253F-3443-B2E0-BD9C-5B2BC33C6C20}"/>
              </a:ext>
            </a:extLst>
          </p:cNvPr>
          <p:cNvSpPr/>
          <p:nvPr/>
        </p:nvSpPr>
        <p:spPr>
          <a:xfrm rot="16200000">
            <a:off x="5868627" y="449406"/>
            <a:ext cx="545425" cy="11034504"/>
          </a:xfrm>
          <a:prstGeom prst="leftBrace">
            <a:avLst>
              <a:gd name="adj1" fmla="val 118539"/>
              <a:gd name="adj2" fmla="val 50005"/>
            </a:avLst>
          </a:prstGeom>
          <a:ln w="3810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C8670C-469E-AF41-5BF5-1140121745C1}"/>
              </a:ext>
            </a:extLst>
          </p:cNvPr>
          <p:cNvSpPr txBox="1"/>
          <p:nvPr/>
        </p:nvSpPr>
        <p:spPr>
          <a:xfrm>
            <a:off x="5542076" y="6344787"/>
            <a:ext cx="140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20,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23"/>
          <p:cNvSpPr txBox="1">
            <a:spLocks noChangeArrowheads="1"/>
          </p:cNvSpPr>
          <p:nvPr/>
        </p:nvSpPr>
        <p:spPr bwMode="auto">
          <a:xfrm>
            <a:off x="3209644" y="4669400"/>
            <a:ext cx="59343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altLang="en-US" sz="10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en-US" sz="10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Стрелка вправо 67"/>
          <p:cNvSpPr/>
          <p:nvPr/>
        </p:nvSpPr>
        <p:spPr>
          <a:xfrm>
            <a:off x="3843486" y="4839262"/>
            <a:ext cx="528638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TextBox 25"/>
          <p:cNvSpPr txBox="1">
            <a:spLocks noChangeArrowheads="1"/>
          </p:cNvSpPr>
          <p:nvPr/>
        </p:nvSpPr>
        <p:spPr bwMode="auto">
          <a:xfrm>
            <a:off x="4452940" y="4682016"/>
            <a:ext cx="59343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altLang="en-US" sz="10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en-US" sz="10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86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жеңілдіктерін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30290" y="999914"/>
            <a:ext cx="48856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sz="12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қорытындысы</a:t>
            </a:r>
            <a:r>
              <a:rPr lang="ru-RU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532ED3A2-4E46-4924-8DDF-8B21D20E9469}"/>
              </a:ext>
            </a:extLst>
          </p:cNvPr>
          <p:cNvSpPr/>
          <p:nvPr/>
        </p:nvSpPr>
        <p:spPr>
          <a:xfrm>
            <a:off x="54274" y="1394576"/>
            <a:ext cx="4427757" cy="43699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9 548,8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 </a:t>
            </a:r>
            <a:r>
              <a:rPr kumimoji="0" lang="ru-RU" sz="1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теңге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D016D19-97E3-42C4-BA4B-8E09980D9E23}"/>
              </a:ext>
            </a:extLst>
          </p:cNvPr>
          <p:cNvSpPr/>
          <p:nvPr/>
        </p:nvSpPr>
        <p:spPr>
          <a:xfrm>
            <a:off x="54275" y="3044632"/>
            <a:ext cx="4503111" cy="4138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КТС: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2,4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 </a:t>
            </a:r>
            <a:r>
              <a:rPr kumimoji="0" lang="ru-RU" sz="1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теңге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D016D19-97E3-42C4-BA4B-8E09980D9E23}"/>
              </a:ext>
            </a:extLst>
          </p:cNvPr>
          <p:cNvSpPr/>
          <p:nvPr/>
        </p:nvSpPr>
        <p:spPr>
          <a:xfrm>
            <a:off x="54276" y="2148827"/>
            <a:ext cx="4503110" cy="3858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КТС:</a:t>
            </a:r>
            <a:r>
              <a:rPr kumimoji="0" lang="ru-RU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1 938,4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 тенге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0D016D19-97E3-42C4-BA4B-8E09980D9E23}"/>
              </a:ext>
            </a:extLst>
          </p:cNvPr>
          <p:cNvSpPr/>
          <p:nvPr/>
        </p:nvSpPr>
        <p:spPr>
          <a:xfrm>
            <a:off x="68623" y="1771609"/>
            <a:ext cx="4512322" cy="41675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ҚҚС: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7 604,3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 </a:t>
            </a:r>
            <a:r>
              <a:rPr kumimoji="0" lang="ru-RU" sz="1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теңге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0D016D19-97E3-42C4-BA4B-8E09980D9E23}"/>
              </a:ext>
            </a:extLst>
          </p:cNvPr>
          <p:cNvSpPr/>
          <p:nvPr/>
        </p:nvSpPr>
        <p:spPr>
          <a:xfrm>
            <a:off x="54275" y="2584720"/>
            <a:ext cx="4503111" cy="410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ӘС: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3,7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 </a:t>
            </a:r>
            <a:r>
              <a:rPr kumimoji="0" lang="ru-RU" sz="1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теңге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3">
            <a:extLst>
              <a:ext uri="{FF2B5EF4-FFF2-40B4-BE49-F238E27FC236}">
                <a16:creationId xmlns:a16="http://schemas.microsoft.com/office/drawing/2014/main" id="{B7FF072B-555A-A8D2-E4BE-0E0F0A5AD771}"/>
              </a:ext>
            </a:extLst>
          </p:cNvPr>
          <p:cNvCxnSpPr>
            <a:cxnSpLocks/>
          </p:cNvCxnSpPr>
          <p:nvPr/>
        </p:nvCxnSpPr>
        <p:spPr>
          <a:xfrm flipH="1" flipV="1">
            <a:off x="4656299" y="999914"/>
            <a:ext cx="9377" cy="5482502"/>
          </a:xfrm>
          <a:prstGeom prst="line">
            <a:avLst/>
          </a:prstGeom>
          <a:ln w="9525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416420"/>
              </p:ext>
            </p:extLst>
          </p:nvPr>
        </p:nvGraphicFramePr>
        <p:xfrm>
          <a:off x="67902" y="3551392"/>
          <a:ext cx="4466646" cy="129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402507509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2054858930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244640947"/>
                    </a:ext>
                  </a:extLst>
                </a:gridCol>
              </a:tblGrid>
              <a:tr h="5763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739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жеңілдіктер</a:t>
                      </a: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белгілері</a:t>
                      </a: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бар ҰК </a:t>
                      </a: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тармағының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400" b="0" i="1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тексеру</a:t>
                      </a:r>
                      <a:r>
                        <a:rPr kumimoji="0" lang="ru-RU" sz="1400" b="0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жүргізілді</a:t>
                      </a: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kumimoji="0" lang="ru-RU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9,5 </a:t>
                      </a:r>
                      <a:r>
                        <a:rPr kumimoji="0" lang="ru-RU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трлн. </a:t>
                      </a:r>
                      <a:r>
                        <a:rPr kumimoji="0" lang="ru-RU" sz="14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теңге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064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1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тексеру</a:t>
                      </a:r>
                      <a:r>
                        <a:rPr kumimoji="0" lang="ru-RU" sz="1100" b="0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100" b="0" i="1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қорытындысы</a:t>
                      </a:r>
                      <a:r>
                        <a:rPr kumimoji="0" lang="ru-RU" sz="1100" b="0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100" b="0" i="1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kumimoji="0" lang="kk-KZ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kumimoji="0" lang="ru-RU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01302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688542"/>
              </p:ext>
            </p:extLst>
          </p:nvPr>
        </p:nvGraphicFramePr>
        <p:xfrm>
          <a:off x="0" y="5553627"/>
          <a:ext cx="4466646" cy="93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2072964947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1125277635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0695775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тармақтар</a:t>
                      </a: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жеңілдіктері</a:t>
                      </a: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болып</a:t>
                      </a: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табылмайды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</a:t>
                      </a:r>
                      <a:r>
                        <a:rPr kumimoji="0" lang="kk-KZ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kk-KZ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трлн. </a:t>
                      </a:r>
                      <a:r>
                        <a:rPr kumimoji="0" lang="kk-KZ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теңге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519892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78580"/>
              </p:ext>
            </p:extLst>
          </p:nvPr>
        </p:nvGraphicFramePr>
        <p:xfrm>
          <a:off x="0" y="4843956"/>
          <a:ext cx="4466646" cy="65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1709190267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1188130660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780348789"/>
                    </a:ext>
                  </a:extLst>
                </a:gridCol>
              </a:tblGrid>
              <a:tr h="576364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ұпайлар</a:t>
                      </a: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жеңілдіктер</a:t>
                      </a: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ретінде</a:t>
                      </a: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анықталады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3,3</a:t>
                      </a:r>
                      <a:r>
                        <a:rPr kumimoji="0" lang="kk-KZ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kk-KZ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трлн. </a:t>
                      </a:r>
                      <a:r>
                        <a:rPr kumimoji="0" lang="kk-KZ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теңге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03058"/>
                  </a:ext>
                </a:extLst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6052050" y="3959342"/>
            <a:ext cx="736600" cy="500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55329" y="936706"/>
            <a:ext cx="7313271" cy="431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Ұсыныстар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64589" y="1366591"/>
            <a:ext cx="1514447" cy="3323104"/>
          </a:xfrm>
          <a:prstGeom prst="rect">
            <a:avLst/>
          </a:prstGeom>
          <a:solidFill>
            <a:srgbClr val="D9D9D9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indent="-8255" algn="ctr">
              <a:defRPr/>
            </a:pPr>
            <a:r>
              <a:rPr lang="ru-RU" sz="16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</a:t>
            </a:r>
            <a:endParaRPr lang="ru-RU" sz="16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79036" y="1335304"/>
            <a:ext cx="5800472" cy="3411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ұғымын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декларациядағы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жеңілдіктерінің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мерзімдерін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салалық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органдардың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endParaRPr lang="ru-RU" sz="16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мақсаттарға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жеткізуін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мониторингілеу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міндеттемелерді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құпиясы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қолданылған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қолданылмайды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89283" y="4934139"/>
            <a:ext cx="1489752" cy="1515873"/>
          </a:xfrm>
          <a:prstGeom prst="rect">
            <a:avLst/>
          </a:prstGeom>
          <a:solidFill>
            <a:srgbClr val="D9D9D9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indent="-8255" algn="ctr">
              <a:defRPr/>
            </a:pPr>
            <a:r>
              <a:rPr lang="ru-RU" sz="16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</a:t>
            </a:r>
            <a:r>
              <a:rPr lang="ru-RU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endParaRPr lang="ru-RU" sz="16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79035" y="5034091"/>
            <a:ext cx="5800473" cy="911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жеңілдіктердің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20% - дан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астамын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жеңілдіктің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тиімділігінің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негіздемесі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2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КТС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мөлшерлемелерін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саралау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0523" y="928452"/>
            <a:ext cx="4669352" cy="639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sz="20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Ставкалар</a:t>
            </a:r>
            <a:r>
              <a:rPr lang="ru-RU" sz="20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lang="en-US" sz="20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822195"/>
              </p:ext>
            </p:extLst>
          </p:nvPr>
        </p:nvGraphicFramePr>
        <p:xfrm>
          <a:off x="296786" y="1444703"/>
          <a:ext cx="11448523" cy="5258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6788">
                  <a:extLst>
                    <a:ext uri="{9D8B030D-6E8A-4147-A177-3AD203B41FA5}">
                      <a16:colId xmlns:a16="http://schemas.microsoft.com/office/drawing/2014/main" val="1709190267"/>
                    </a:ext>
                  </a:extLst>
                </a:gridCol>
                <a:gridCol w="7841735">
                  <a:extLst>
                    <a:ext uri="{9D8B030D-6E8A-4147-A177-3AD203B41FA5}">
                      <a16:colId xmlns:a16="http://schemas.microsoft.com/office/drawing/2014/main" val="1188130660"/>
                    </a:ext>
                  </a:extLst>
                </a:gridCol>
              </a:tblGrid>
              <a:tr h="1694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25%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600" b="1" kern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25%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Банк секторы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0" noProof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(</a:t>
                      </a:r>
                      <a:r>
                        <a:rPr lang="ru-RU" sz="2000" b="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нақты</a:t>
                      </a:r>
                      <a:r>
                        <a:rPr lang="ru-RU" sz="2000" b="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сектор </a:t>
                      </a:r>
                      <a:r>
                        <a:rPr lang="ru-RU" sz="2000" b="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кредиттеуден</a:t>
                      </a:r>
                      <a:r>
                        <a:rPr lang="ru-RU" sz="2000" b="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ЕДБ-</a:t>
                      </a:r>
                      <a:r>
                        <a:rPr lang="ru-RU" sz="2000" b="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нің</a:t>
                      </a:r>
                      <a:r>
                        <a:rPr lang="ru-RU" sz="2000" b="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түскен</a:t>
                      </a:r>
                      <a:r>
                        <a:rPr lang="ru-RU" sz="2000" b="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кірістерін</a:t>
                      </a:r>
                      <a:r>
                        <a:rPr lang="ru-RU" sz="2000" b="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br>
                        <a:rPr lang="ru-RU" sz="2000" b="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</a:br>
                      <a:r>
                        <a:rPr lang="ru-RU" sz="2000" b="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қоспағанда</a:t>
                      </a:r>
                      <a:r>
                        <a:rPr lang="ru-RU" sz="2000" b="0" kern="0" noProof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)</a:t>
                      </a:r>
                    </a:p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0" noProof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Ойын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бизнесі</a:t>
                      </a:r>
                      <a:r>
                        <a:rPr lang="ru-RU" sz="2000" b="1" kern="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endParaRPr lang="ru-RU" sz="2000" b="1" kern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03058"/>
                  </a:ext>
                </a:extLst>
              </a:tr>
              <a:tr h="9594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Жалпы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белгіленген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мөлшерлеме</a:t>
                      </a:r>
                      <a:endParaRPr lang="ru-RU" sz="2000" b="1" kern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КТС</a:t>
                      </a:r>
                      <a:r>
                        <a:rPr lang="ru-RU" sz="2000" kern="0" baseline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қолданыстағы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мөлшерлемесі</a:t>
                      </a:r>
                      <a:endParaRPr lang="ru-RU" sz="2000" kern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263492"/>
                  </a:ext>
                </a:extLst>
              </a:tr>
              <a:tr h="16014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6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10%</a:t>
                      </a:r>
                      <a:endParaRPr lang="en-US" sz="36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Өңдеу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өнеркәсібі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үшін</a:t>
                      </a:r>
                      <a:r>
                        <a:rPr lang="ru-RU" sz="2000" b="1" kern="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(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қайта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бөлу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деңгейіне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байланысты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),</a:t>
                      </a:r>
                      <a:r>
                        <a:rPr lang="ru-RU" sz="2000" kern="0" baseline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ә</a:t>
                      </a: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леуметтік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сала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, 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(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білім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, медицина, 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денсаулық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сақтау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),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қаржы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лизинг</a:t>
                      </a:r>
                      <a:endParaRPr lang="ru-RU" sz="2000" b="1" kern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71666"/>
                  </a:ext>
                </a:extLst>
              </a:tr>
              <a:tr h="960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3%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Ауыл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шаруашылығы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тауарын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өндірушілер</a:t>
                      </a:r>
                      <a:endParaRPr lang="ru-RU" sz="2000" b="1" kern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жеңілдікті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ескере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отырып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(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қолданыстағы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) </a:t>
                      </a:r>
                      <a:r>
                        <a:rPr lang="ru-RU" sz="2000" kern="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мөлшерлеме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- 70%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547524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218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Инвестицияларды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өңдеуді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098031"/>
            <a:ext cx="11937188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АЭА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КТС-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КТС/ЖТС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секторына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ынталандыратын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әмбебап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мүмкіндіктер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беру:</a:t>
            </a:r>
          </a:p>
          <a:p>
            <a:pPr marL="6254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шығындардың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100%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түріндегі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преференциялары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кемінде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шартымен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машиналарды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/салу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жаңғырту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күрделі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жөндеу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таңдауы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біржолғы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амортизация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254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өндірісінің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өнімін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 (10%)/ЖТС (5%)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төмендетілген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өнеркәсібі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АСР-д</a:t>
            </a:r>
            <a:r>
              <a:rPr lang="kk-KZ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егі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ставкасы-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2%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6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Инвестицияларды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өңдеуді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123" y="5134267"/>
            <a:ext cx="11624650" cy="1038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Ғылымды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қаржыландыруға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жұмсалатын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200% </a:t>
            </a: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аплифт</a:t>
            </a:r>
            <a:endParaRPr lang="ru-RU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Құнның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теріс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өсімін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сальдо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бөлігінде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қағаздармен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тұлғалардың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табыстарына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</a:t>
            </a:r>
            <a:r>
              <a:rPr lang="ru-RU" kern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336611"/>
            <a:ext cx="12192000" cy="6254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Қосымша ынталандыру</a:t>
            </a:r>
            <a:endParaRPr lang="en-US" sz="28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72128"/>
            <a:ext cx="1210234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480" indent="-2730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</a:t>
            </a:r>
            <a:r>
              <a:rPr kumimoji="1"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өнімді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сатқаннан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төлеуге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Қазақстанда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өңделетін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шикізат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импортына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кейінге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қалдыру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құқығы</a:t>
            </a:r>
            <a:endParaRPr kumimoji="1"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480" lvl="0" indent="-2730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23595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АИК,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;;</a:t>
            </a:r>
            <a:endParaRPr lang="ru-RU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3595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дәрілік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көлік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техникасын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тұрмыстық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техниканы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импорттау-өткізу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тізбегі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68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>
              <a:defRPr/>
            </a:pPr>
            <a:r>
              <a:rPr lang="ru-RU" sz="2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бизнесіне</a:t>
            </a: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6993" y="1199341"/>
            <a:ext cx="3837066" cy="133430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4059" y="1144211"/>
            <a:ext cx="5219700" cy="14709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700" lvl="4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КТС 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/>
            </a:endParaRPr>
          </a:p>
          <a:p>
            <a:pPr marL="12700" lvl="4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ставканы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25% </a:t>
            </a:r>
            <a:r>
              <a:rPr lang="ru-RU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дейін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арттыру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/>
            </a:endParaRPr>
          </a:p>
          <a:p>
            <a:pPr marL="12700" lvl="4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ҚҚС </a:t>
            </a: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/>
            </a:endParaRPr>
          </a:p>
          <a:p>
            <a:pPr marL="12700" lvl="4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бас </a:t>
            </a:r>
            <a:r>
              <a:rPr lang="ru-RU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тарту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74059" y="3034484"/>
            <a:ext cx="7451002" cy="381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lvl="4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объектілер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бойынша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ставкаларды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ұлғайту</a:t>
            </a:r>
            <a:endParaRPr lang="ru-RU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6993" y="2831374"/>
            <a:ext cx="3837066" cy="862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бизнесі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</a:t>
            </a:r>
            <a:endParaRPr lang="en-US" sz="20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6993" y="3933450"/>
            <a:ext cx="3837066" cy="9809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Букмекерлік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74059" y="4015696"/>
            <a:ext cx="7659232" cy="692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ойыншылардан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түскен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8%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мөлшеріндегі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4059" y="5316065"/>
            <a:ext cx="7758820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4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ойын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сессияларының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ставкалары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мен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нәтижелеріне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қарамастан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,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ойыншыға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(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қатысушыға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)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нақты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төленген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сомаға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табыс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ru-RU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салығын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 салу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36993" y="5251253"/>
            <a:ext cx="3837066" cy="9809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ЖТС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4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1_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2128</Words>
  <Application>Microsoft Office PowerPoint</Application>
  <PresentationFormat>Широкоэкранный</PresentationFormat>
  <Paragraphs>366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1" baseType="lpstr">
      <vt:lpstr>ＭＳ Ｐゴシック</vt:lpstr>
      <vt:lpstr>Arial</vt:lpstr>
      <vt:lpstr>Calibri</vt:lpstr>
      <vt:lpstr>Calibri Light</vt:lpstr>
      <vt:lpstr>Century Gothic</vt:lpstr>
      <vt:lpstr>Tahoma</vt:lpstr>
      <vt:lpstr>Wingdings</vt:lpstr>
      <vt:lpstr>Wingdings 3</vt:lpstr>
      <vt:lpstr>1_Тема Office</vt:lpstr>
      <vt:lpstr>Сектор</vt:lpstr>
      <vt:lpstr>1_Сектор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Карина Лазарева</cp:lastModifiedBy>
  <cp:revision>141</cp:revision>
  <cp:lastPrinted>2024-06-04T04:19:04Z</cp:lastPrinted>
  <dcterms:created xsi:type="dcterms:W3CDTF">2024-05-17T10:30:13Z</dcterms:created>
  <dcterms:modified xsi:type="dcterms:W3CDTF">2024-06-19T09:56:15Z</dcterms:modified>
</cp:coreProperties>
</file>